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874" r:id="rId1"/>
    <p:sldMasterId id="2147483876" r:id="rId2"/>
    <p:sldMasterId id="2147483877" r:id="rId3"/>
    <p:sldMasterId id="2147483878" r:id="rId4"/>
  </p:sldMasterIdLst>
  <p:notesMasterIdLst>
    <p:notesMasterId r:id="rId37"/>
  </p:notesMasterIdLst>
  <p:handoutMasterIdLst>
    <p:handoutMasterId r:id="rId38"/>
  </p:handoutMasterIdLst>
  <p:sldIdLst>
    <p:sldId id="1647" r:id="rId5"/>
    <p:sldId id="1719" r:id="rId6"/>
    <p:sldId id="1046" r:id="rId7"/>
    <p:sldId id="1653" r:id="rId8"/>
    <p:sldId id="1654" r:id="rId9"/>
    <p:sldId id="1656" r:id="rId10"/>
    <p:sldId id="1711" r:id="rId11"/>
    <p:sldId id="1724" r:id="rId12"/>
    <p:sldId id="1705" r:id="rId13"/>
    <p:sldId id="1720" r:id="rId14"/>
    <p:sldId id="1721" r:id="rId15"/>
    <p:sldId id="1722" r:id="rId16"/>
    <p:sldId id="1659" r:id="rId17"/>
    <p:sldId id="1731" r:id="rId18"/>
    <p:sldId id="1683" r:id="rId19"/>
    <p:sldId id="1732" r:id="rId20"/>
    <p:sldId id="1726" r:id="rId21"/>
    <p:sldId id="1733" r:id="rId22"/>
    <p:sldId id="1666" r:id="rId23"/>
    <p:sldId id="1697" r:id="rId24"/>
    <p:sldId id="1713" r:id="rId25"/>
    <p:sldId id="1727" r:id="rId26"/>
    <p:sldId id="1162" r:id="rId27"/>
    <p:sldId id="1723" r:id="rId28"/>
    <p:sldId id="1692" r:id="rId29"/>
    <p:sldId id="1728" r:id="rId30"/>
    <p:sldId id="1729" r:id="rId31"/>
    <p:sldId id="1730" r:id="rId32"/>
    <p:sldId id="1734" r:id="rId33"/>
    <p:sldId id="1735" r:id="rId34"/>
    <p:sldId id="1736" r:id="rId35"/>
    <p:sldId id="1471" r:id="rId36"/>
  </p:sldIdLst>
  <p:sldSz cx="9144000" cy="5143500" type="screen16x9"/>
  <p:notesSz cx="6797675" cy="9926638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E8EF"/>
    <a:srgbClr val="CDCDDE"/>
    <a:srgbClr val="333399"/>
    <a:srgbClr val="0000CC"/>
    <a:srgbClr val="66CCFF"/>
    <a:srgbClr val="FFFF99"/>
    <a:srgbClr val="CCECFF"/>
    <a:srgbClr val="3333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9" autoAdjust="0"/>
    <p:restoredTop sz="80000" autoAdjust="0"/>
  </p:normalViewPr>
  <p:slideViewPr>
    <p:cSldViewPr snapToGrid="0">
      <p:cViewPr>
        <p:scale>
          <a:sx n="100" d="100"/>
          <a:sy n="100" d="100"/>
        </p:scale>
        <p:origin x="-318" y="-198"/>
      </p:cViewPr>
      <p:guideLst>
        <p:guide orient="horz" pos="3032"/>
        <p:guide orient="horz" pos="1433"/>
        <p:guide orient="horz" pos="362"/>
        <p:guide orient="horz" pos="2675"/>
        <p:guide orient="horz" pos="2079"/>
        <p:guide orient="horz" pos="2522"/>
        <p:guide orient="horz" pos="668"/>
        <p:guide pos="158"/>
        <p:guide pos="5080"/>
        <p:guide pos="2154"/>
        <p:guide pos="3833"/>
        <p:guide pos="1020"/>
        <p:guide pos="3016"/>
        <p:guide pos="5738"/>
        <p:guide pos="567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44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89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686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43768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9474510A-949B-4B61-A4F0-139D9309E71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5618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9D616801-5FB1-430D-B868-5D3955BF52E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4665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07A96E-2B73-4737-93CB-120C391A3A24}" type="slidenum">
              <a:rPr lang="en-US" altLang="ja-JP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ja-JP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sz="800" dirty="0" smtClean="0"/>
          </a:p>
          <a:p>
            <a:pPr eaLnBrk="1" hangingPunct="1"/>
            <a:endParaRPr lang="en-GB" altLang="ja-JP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-Server Name-</a:t>
            </a: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default : blank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- Server Type-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Email or FTP or HTTP or Network storage selected by radio button</a:t>
            </a:r>
          </a:p>
          <a:p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When Event is set on  Motion detection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-Media Type-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Snapshot or Video clip or System log selected by radio button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default : no check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2FB1CC-F27E-4138-B6CF-D16DD8AE896E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/>
          <a:lstStyle/>
          <a:p>
            <a:pPr eaLnBrk="1" hangingPunct="1"/>
            <a:endParaRPr lang="ja-JP" alt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/>
              <a:t>NTV160</a:t>
            </a:r>
            <a:r>
              <a:rPr lang="ja-JP" altLang="en-US" dirty="0" smtClean="0"/>
              <a:t>は積極的に屋外使用とは言わない。　　社内の屋外製品規定に適合していないため。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16801-5FB1-430D-B868-5D3955BF52E0}" type="slidenum">
              <a:rPr lang="en-US" altLang="ja-JP" smtClean="0"/>
              <a:pPr>
                <a:defRPr/>
              </a:pPr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55601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11F89F-B209-48D3-858E-93125A146E12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/>
          <a:lstStyle/>
          <a:p>
            <a:pPr eaLnBrk="1" hangingPunct="1"/>
            <a:endParaRPr lang="ja-JP" alt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+mn-cs"/>
              </a:rPr>
              <a:t>&lt;Policy&gt;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+mn-cs"/>
              </a:rPr>
              <a:t>  - Easy installation and maintenance are basic policy.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+mn-cs"/>
              </a:rPr>
              <a:t>  - Voice Quality and PBX related feature are differentiating from network camera.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+mn-cs"/>
              </a:rPr>
              <a:t>  - NTV Series can be used as SIP video terminals and also monitoring camera.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+mn-cs"/>
              </a:rPr>
              <a:t>  - </a:t>
            </a:r>
            <a:r>
              <a:rPr kumimoji="1" lang="en-US" altLang="ja-JP" sz="1200" u="none" kern="1200" dirty="0" smtClean="0"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+mn-cs"/>
              </a:rPr>
              <a:t>NTV Series connect to only Panasonic PBX.</a:t>
            </a:r>
            <a:endParaRPr kumimoji="1" lang="ja-JP" altLang="ja-JP" sz="1200" u="none" kern="1200" dirty="0" smtClean="0"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+mn-cs"/>
              </a:rPr>
              <a:t> 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2FB1CC-F27E-4138-B6CF-D16DD8AE896E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/>
          <a:lstStyle/>
          <a:p>
            <a:pPr eaLnBrk="1" hangingPunct="1"/>
            <a:endParaRPr lang="ja-JP" alt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91E8C-BDA9-46A4-B150-D05DE6638BAC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129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2CD71-B206-4FF3-8D00-3C13AED82DD0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2914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FD18B-5959-4202-B1B6-0E314182E9BA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068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88F18-F5E2-4073-BC0E-50C24522C6E6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798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EC17-A16D-4EF2-8E45-E9467AC5D007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9307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5D5F-AF8C-4B7A-86C0-586D9B7ECA80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610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9E246-2ADD-45E5-BEE3-7C4726778840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552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A231-9D34-45FC-9653-181CB95B0E93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396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50CED-337C-4E5F-AD89-4EB68593641F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9261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2BAA-B02D-4A1B-BF2C-3AA10119E045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6922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C1A0-A039-4CB1-A9E5-36FFF8B74C2F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709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EEF2-3BB9-4A86-8697-8F897E4CB2ED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085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AD27-44B8-4AB8-805D-FA6C4341CF40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1607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B8FC-B3DA-423E-884C-80E7DB1F38A3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624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3E822-337B-4C73-B0EA-B23CECBAEA9B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1329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93BE-0E74-4E60-96E9-2DD408D231F5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6080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F480-E1E0-4139-9C11-926380CE0D43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343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E713-6559-4590-9143-F5996A7E84AA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5861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A8AE-A3C0-4CCC-9E3C-D03A555A8362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125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8FC54-4A8F-48D0-8AF9-B7C70F2656EB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4279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9BF9-1186-4B72-A7FD-D5944A2A10E5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8141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2B6D-ED2E-4E27-9051-7E960EA79AD5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137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C7C0-74E8-45C8-843C-E252752ACCD6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168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B2AD0-2E2A-480B-9D0C-9A280DD35015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7311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970B-AB88-4DF9-931D-F76A10C715A2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6375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C278-051F-4146-A183-E2C6E50E61A8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2657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5374-A7B9-40C1-8980-14FBCB44DB0E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5639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8A2B-328A-485C-B0B8-481808D899B2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65183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611E-2B6B-42C5-A853-815658EB9D2F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8211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4A91D-9347-4F9E-A40B-7CA9FC4890C3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107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E4DCC-9E2A-4F07-A7F2-EE4F2358C466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0071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C871-09D0-4FC9-8E75-ABDB0B63A3A1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21089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743C5-5419-4904-8736-3E2E1384D3BC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051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CBFA-C25C-48AA-B92B-0B5A496FCDF5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166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A934-CB46-4F34-BA20-F2DE9FC7B9B5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8284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9B61-8231-4587-AFAF-DBA64B37511F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745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94B0-08CB-432E-A003-9EF3F664439C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9852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FCBB-A5B1-485D-9958-BC720B91218F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5614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AE2D-26B1-427D-AE9E-66804712235F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41138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B318-7B48-48B5-8972-DD4CDCF448DF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479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7D96-BBB3-4BB6-933D-39AD77C87B06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494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AA4D-3038-416F-A59F-6C50E5C3A1B9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202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ED88-8CD3-42CC-9AEA-DC172FD7C5FB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345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C50E-0263-404E-B1CC-A17195F7C74B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6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F9CF-0CE0-4232-9633-F139F0ADF5A3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984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A96FE070-C465-4112-9AC9-709AD927FE59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pic>
        <p:nvPicPr>
          <p:cNvPr id="1028" name="Picture 4" descr="02903070010_prsのコピ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1" y="1"/>
            <a:ext cx="9142413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6" descr="名称未設定-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1" y="465535"/>
            <a:ext cx="9144000" cy="12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0681E8E-544E-424A-912F-6972E6B2D763}" type="slidenum">
              <a:rPr lang="ja-JP" altLang="en-US" sz="1400"/>
              <a:pPr eaLnBrk="1" hangingPunct="1"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C7B027E4-A90C-409E-959A-4A32FCFFBE32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pic>
        <p:nvPicPr>
          <p:cNvPr id="3076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495425"/>
            <a:ext cx="9144000" cy="16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078" name="Rectangle 7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BD01EBB-C307-49FB-ADF4-AA3F65FAF302}" type="slidenum">
              <a:rPr lang="ja-JP" altLang="en-US" sz="1400"/>
              <a:pPr eaLnBrk="1" hangingPunct="1"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0D8CFDAD-0C58-4E91-91D1-130A83BC8728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pic>
        <p:nvPicPr>
          <p:cNvPr id="4099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1" y="1"/>
            <a:ext cx="9142413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6" descr="名称未設定-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1" y="465535"/>
            <a:ext cx="9144000" cy="12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57150" y="589360"/>
            <a:ext cx="9048750" cy="322659"/>
            <a:chOff x="36" y="487"/>
            <a:chExt cx="5700" cy="271"/>
          </a:xfrm>
        </p:grpSpPr>
        <p:sp>
          <p:nvSpPr>
            <p:cNvPr id="4105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en-US" b="1" u="sng" dirty="0">
                <a:latin typeface="ＭＳ Ｐゴシック" pitchFamily="50" charset="-128"/>
              </a:endParaRPr>
            </a:p>
          </p:txBody>
        </p:sp>
        <p:sp>
          <p:nvSpPr>
            <p:cNvPr id="4106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en-US" b="1" u="sng" dirty="0">
                <a:latin typeface="ＭＳ Ｐゴシック" pitchFamily="50" charset="-128"/>
              </a:endParaRPr>
            </a:p>
          </p:txBody>
        </p:sp>
        <p:grpSp>
          <p:nvGrpSpPr>
            <p:cNvPr id="4107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4108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17 w 199"/>
                  <a:gd name="T1" fmla="*/ 0 h 306"/>
                  <a:gd name="T2" fmla="*/ 22 w 199"/>
                  <a:gd name="T3" fmla="*/ 5 h 306"/>
                  <a:gd name="T4" fmla="*/ 10 w 199"/>
                  <a:gd name="T5" fmla="*/ 18 h 306"/>
                  <a:gd name="T6" fmla="*/ 22 w 199"/>
                  <a:gd name="T7" fmla="*/ 32 h 306"/>
                  <a:gd name="T8" fmla="*/ 17 w 199"/>
                  <a:gd name="T9" fmla="*/ 37 h 306"/>
                  <a:gd name="T10" fmla="*/ 0 w 199"/>
                  <a:gd name="T11" fmla="*/ 18 h 306"/>
                  <a:gd name="T12" fmla="*/ 17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109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17 w 199"/>
                  <a:gd name="T1" fmla="*/ 0 h 306"/>
                  <a:gd name="T2" fmla="*/ 22 w 199"/>
                  <a:gd name="T3" fmla="*/ 5 h 306"/>
                  <a:gd name="T4" fmla="*/ 10 w 199"/>
                  <a:gd name="T5" fmla="*/ 18 h 306"/>
                  <a:gd name="T6" fmla="*/ 22 w 199"/>
                  <a:gd name="T7" fmla="*/ 32 h 306"/>
                  <a:gd name="T8" fmla="*/ 17 w 199"/>
                  <a:gd name="T9" fmla="*/ 37 h 306"/>
                  <a:gd name="T10" fmla="*/ 0 w 199"/>
                  <a:gd name="T11" fmla="*/ 18 h 306"/>
                  <a:gd name="T12" fmla="*/ 17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104" name="Rectangle 13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92244A-0B9F-41EE-96D9-714A2339CBA7}" type="slidenum">
              <a:rPr lang="ja-JP" altLang="en-US" sz="1400"/>
              <a:pPr eaLnBrk="1" hangingPunct="1"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D16C6AFE-8861-4283-8BBB-CDD2DFBA559F}" type="datetimeFigureOut">
              <a:rPr lang="ja-JP" altLang="en-US"/>
              <a:pPr>
                <a:defRPr/>
              </a:pPr>
              <a:t>2015/10/27</a:t>
            </a:fld>
            <a:endParaRPr lang="en-US" altLang="ja-JP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pic>
        <p:nvPicPr>
          <p:cNvPr id="5124" name="Picture 4" descr="名称未設定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3"/>
            <a:ext cx="9144000" cy="274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2903070010_prsのコピ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483519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product photo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578"/>
            <a:ext cx="9144000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879476" y="1515471"/>
            <a:ext cx="7375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3600" b="1" dirty="0" smtClean="0">
                <a:solidFill>
                  <a:schemeClr val="bg1"/>
                </a:solidFill>
                <a:sym typeface="ＭＳ Ｐゴシック" pitchFamily="50" charset="-128"/>
              </a:rPr>
              <a:t>KX-NTV150/160</a:t>
            </a:r>
            <a:br>
              <a:rPr lang="en-US" altLang="ja-JP" sz="3600" b="1" dirty="0" smtClean="0">
                <a:solidFill>
                  <a:schemeClr val="bg1"/>
                </a:solidFill>
                <a:sym typeface="ＭＳ Ｐゴシック" pitchFamily="50" charset="-128"/>
              </a:rPr>
            </a:br>
            <a:r>
              <a:rPr lang="en-US" altLang="ja-JP" sz="3600" b="1" dirty="0" smtClean="0">
                <a:solidFill>
                  <a:schemeClr val="bg1"/>
                </a:solidFill>
                <a:sym typeface="ＭＳ Ｐゴシック" pitchFamily="50" charset="-128"/>
              </a:rPr>
              <a:t>Basic Specification</a:t>
            </a:r>
            <a:endParaRPr lang="en-US" altLang="ja-JP" sz="32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0" y="27705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ym typeface="ＭＳ Ｐゴシック" pitchFamily="50" charset="-128"/>
              </a:rPr>
              <a:t>October 26, 2015</a:t>
            </a:r>
            <a:endParaRPr lang="en-US" altLang="ja-JP" sz="2800" b="1" dirty="0">
              <a:sym typeface="ＭＳ Ｐゴシック" pitchFamily="50" charset="-128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9913" y="4240657"/>
            <a:ext cx="673293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altLang="ja-JP" sz="1400" dirty="0" smtClean="0"/>
              <a:t>Specifications </a:t>
            </a:r>
            <a:r>
              <a:rPr lang="en-US" altLang="ja-JP" sz="1400" dirty="0"/>
              <a:t>are subject to change without </a:t>
            </a:r>
            <a:r>
              <a:rPr lang="en-US" altLang="ja-JP" sz="1400" dirty="0" smtClean="0"/>
              <a:t>notice.</a:t>
            </a:r>
            <a:endParaRPr lang="ja-JP" altLang="en-US" sz="1400" b="1" u="sng" dirty="0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357438" y="3409950"/>
            <a:ext cx="4457700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Panasonic System Networks</a:t>
            </a:r>
            <a:b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PBX SE team </a:t>
            </a:r>
            <a:endParaRPr lang="ja-JP" altLang="en-US" sz="2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12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714384" y="747620"/>
            <a:ext cx="51259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dirty="0" smtClean="0"/>
              <a:t>KX-NTV150 : Communication SIP Camera </a:t>
            </a:r>
            <a:endParaRPr lang="ja-JP" altLang="en-US" sz="1800" b="1" dirty="0">
              <a:solidFill>
                <a:srgbClr val="3333FF"/>
              </a:solidFill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5438929" y="1455506"/>
            <a:ext cx="2137520" cy="13849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ja-JP"/>
            </a:defPPr>
            <a:lvl1pPr algn="just">
              <a:spcAft>
                <a:spcPts val="0"/>
              </a:spcAft>
              <a:defRPr sz="1200" b="1" kern="100">
                <a:effectLst/>
                <a:latin typeface="Arial"/>
                <a:cs typeface="ＭＳ 明朝"/>
              </a:defRPr>
            </a:lvl1pPr>
          </a:lstStyle>
          <a:p>
            <a:r>
              <a:rPr lang="en-US" dirty="0"/>
              <a:t>Rear Side</a:t>
            </a:r>
            <a:endParaRPr lang="ja-JP" dirty="0"/>
          </a:p>
          <a:p>
            <a:r>
              <a:rPr lang="ja-JP" dirty="0"/>
              <a:t>・</a:t>
            </a:r>
            <a:r>
              <a:rPr lang="en-US" dirty="0"/>
              <a:t>AC Adapter Power Jack</a:t>
            </a:r>
            <a:endParaRPr lang="ja-JP" dirty="0"/>
          </a:p>
          <a:p>
            <a:r>
              <a:rPr lang="ja-JP" dirty="0"/>
              <a:t>・</a:t>
            </a:r>
            <a:r>
              <a:rPr lang="en-US" dirty="0"/>
              <a:t>Ethernet Port (RJ-45)</a:t>
            </a:r>
            <a:endParaRPr lang="ja-JP" dirty="0"/>
          </a:p>
          <a:p>
            <a:r>
              <a:rPr lang="ja-JP" dirty="0"/>
              <a:t>・</a:t>
            </a:r>
            <a:r>
              <a:rPr lang="en-US" dirty="0"/>
              <a:t>External I/O Port</a:t>
            </a:r>
            <a:endParaRPr lang="ja-JP" dirty="0"/>
          </a:p>
          <a:p>
            <a:r>
              <a:rPr lang="ja-JP" dirty="0"/>
              <a:t>・</a:t>
            </a:r>
            <a:r>
              <a:rPr lang="en-US" dirty="0"/>
              <a:t>WPS/Reset Button</a:t>
            </a:r>
            <a:endParaRPr lang="ja-JP" dirty="0"/>
          </a:p>
        </p:txBody>
      </p:sp>
      <p:pic>
        <p:nvPicPr>
          <p:cNvPr id="7" name="Picture 5" descr="C:\Users\5139243\Documents\ＩＰカメラ\IPカメラデザインイメージ0122fre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12738" r="48248" b="6642"/>
          <a:stretch>
            <a:fillRect/>
          </a:stretch>
        </p:blipFill>
        <p:spPr bwMode="auto">
          <a:xfrm>
            <a:off x="3413394" y="1807846"/>
            <a:ext cx="1608456" cy="243522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直線矢印コネクタ 9"/>
          <p:cNvCxnSpPr/>
          <p:nvPr/>
        </p:nvCxnSpPr>
        <p:spPr>
          <a:xfrm>
            <a:off x="2659014" y="3418206"/>
            <a:ext cx="1114425" cy="24765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2963179" y="3723006"/>
            <a:ext cx="1076325" cy="200025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2851419" y="2306321"/>
            <a:ext cx="1123950" cy="20955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849514" y="1608456"/>
            <a:ext cx="1068705" cy="521335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3773439" y="3462021"/>
            <a:ext cx="1583055" cy="139065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995058" y="3328672"/>
            <a:ext cx="1097656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ja-JP"/>
            </a:defPPr>
            <a:lvl1pPr algn="just">
              <a:spcAft>
                <a:spcPts val="0"/>
              </a:spcAft>
              <a:defRPr sz="1200" b="1" kern="100">
                <a:effectLst/>
                <a:latin typeface="Arial"/>
                <a:cs typeface="ＭＳ 明朝"/>
              </a:defRPr>
            </a:lvl1pPr>
          </a:lstStyle>
          <a:p>
            <a:r>
              <a:rPr lang="en-US" dirty="0"/>
              <a:t>Call Button</a:t>
            </a:r>
            <a:endParaRPr lang="ja-JP" dirty="0"/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995058" y="3785236"/>
            <a:ext cx="1083945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ja-JP"/>
            </a:defPPr>
            <a:lvl1pPr algn="just">
              <a:spcAft>
                <a:spcPts val="0"/>
              </a:spcAft>
              <a:defRPr sz="1200" b="1" kern="100">
                <a:effectLst/>
                <a:latin typeface="Arial"/>
                <a:cs typeface="ＭＳ 明朝"/>
              </a:defRPr>
            </a:lvl1pPr>
          </a:lstStyle>
          <a:p>
            <a:r>
              <a:rPr lang="en-US" dirty="0"/>
              <a:t>Status LED</a:t>
            </a:r>
            <a:endParaRPr lang="ja-JP" dirty="0"/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1995058" y="2148003"/>
            <a:ext cx="835660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ja-JP"/>
            </a:defPPr>
            <a:lvl1pPr algn="just">
              <a:spcAft>
                <a:spcPts val="0"/>
              </a:spcAft>
              <a:defRPr sz="1200" b="1" kern="100">
                <a:effectLst/>
                <a:latin typeface="Arial"/>
                <a:cs typeface="ＭＳ 明朝"/>
              </a:defRPr>
            </a:lvl1pPr>
          </a:lstStyle>
          <a:p>
            <a:r>
              <a:rPr lang="en-US" dirty="0"/>
              <a:t>Speaker</a:t>
            </a:r>
            <a:endParaRPr lang="ja-JP" dirty="0"/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1995058" y="1522731"/>
            <a:ext cx="1236345" cy="285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kern="100" dirty="0">
                <a:effectLst/>
                <a:latin typeface="Arial"/>
                <a:cs typeface="ＭＳ 明朝"/>
              </a:rPr>
              <a:t>Camera Lens</a:t>
            </a:r>
            <a:endParaRPr lang="ja-JP" sz="1200" b="1" kern="100" dirty="0">
              <a:effectLst/>
              <a:latin typeface="ＭＳ 明朝"/>
              <a:cs typeface="ＭＳ 明朝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5306329" y="3462021"/>
            <a:ext cx="1068071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ja-JP"/>
            </a:defPPr>
            <a:lvl1pPr algn="just">
              <a:spcAft>
                <a:spcPts val="0"/>
              </a:spcAft>
              <a:defRPr sz="1200" b="1" kern="100">
                <a:effectLst/>
                <a:latin typeface="Arial"/>
                <a:cs typeface="ＭＳ 明朝"/>
              </a:defRPr>
            </a:lvl1pPr>
          </a:lstStyle>
          <a:p>
            <a:r>
              <a:rPr lang="en-US" dirty="0"/>
              <a:t>Microphone</a:t>
            </a:r>
            <a:endParaRPr lang="ja-JP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96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2</a:t>
            </a: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2. KX-NTV150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9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dirty="0" smtClean="0"/>
              <a:t>KX-NTV150 : Communication SIP Camera </a:t>
            </a:r>
            <a:endParaRPr lang="ja-JP" altLang="en-US" sz="1800" b="1" dirty="0">
              <a:solidFill>
                <a:srgbClr val="3333FF"/>
              </a:solidFill>
            </a:endParaRPr>
          </a:p>
        </p:txBody>
      </p:sp>
      <p:graphicFrame>
        <p:nvGraphicFramePr>
          <p:cNvPr id="7200" name="表 7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10728"/>
              </p:ext>
            </p:extLst>
          </p:nvPr>
        </p:nvGraphicFramePr>
        <p:xfrm>
          <a:off x="800101" y="1189492"/>
          <a:ext cx="7560532" cy="323772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59611"/>
                <a:gridCol w="5800921"/>
              </a:tblGrid>
              <a:tr h="2968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200" kern="100" dirty="0" smtClean="0">
                          <a:effectLst/>
                        </a:rPr>
                        <a:t>Status LED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Indicate communication camera status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Hardware Key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Call button : Make a call, </a:t>
                      </a:r>
                      <a:r>
                        <a:rPr kumimoji="1" lang="en-US" altLang="ja-JP" sz="1200" kern="100" dirty="0" smtClean="0">
                          <a:effectLst/>
                        </a:rPr>
                        <a:t>Cancel a call</a:t>
                      </a:r>
                      <a:endParaRPr kumimoji="1" lang="ja-JP" sz="12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WPS/Reset Button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dirty="0" smtClean="0">
                          <a:effectLst/>
                        </a:rPr>
                        <a:t>  - WPS : </a:t>
                      </a:r>
                      <a:r>
                        <a:rPr kumimoji="1" lang="en-US" altLang="ja-JP" sz="1200" kern="100" dirty="0" smtClean="0">
                          <a:effectLst/>
                        </a:rPr>
                        <a:t>Push button more than 2 seconds and less than 10 seconds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baseline="0" dirty="0" smtClean="0">
                          <a:effectLst/>
                        </a:rPr>
                        <a:t>  - System R</a:t>
                      </a:r>
                      <a:r>
                        <a:rPr lang="en-US" sz="1200" kern="100" dirty="0" smtClean="0">
                          <a:effectLst/>
                        </a:rPr>
                        <a:t>eset : </a:t>
                      </a:r>
                      <a:r>
                        <a:rPr kumimoji="1" lang="en-US" altLang="ja-JP" sz="1200" kern="100" baseline="0" dirty="0" smtClean="0">
                          <a:effectLst/>
                        </a:rPr>
                        <a:t>Push button more than 30 seconds.</a:t>
                      </a:r>
                      <a:endParaRPr kumimoji="1" lang="ja-JP" sz="1200" b="1" kern="1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78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kern="100" dirty="0" smtClean="0">
                          <a:effectLst/>
                        </a:rPr>
                        <a:t>Speaker / </a:t>
                      </a:r>
                      <a:r>
                        <a:rPr kumimoji="1" lang="en-US" altLang="ja-JP" sz="1200" kern="100" dirty="0" smtClean="0">
                          <a:effectLst/>
                        </a:rPr>
                        <a:t>Microphone</a:t>
                      </a:r>
                      <a:endParaRPr kumimoji="1" lang="ja-JP" altLang="ja-JP" sz="1200" b="1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a-DK" sz="1200" kern="100" dirty="0">
                          <a:effectLst/>
                        </a:rPr>
                        <a:t>Built-in </a:t>
                      </a:r>
                      <a:r>
                        <a:rPr kumimoji="1" lang="da-DK" sz="1200" kern="100" dirty="0" smtClean="0">
                          <a:effectLst/>
                        </a:rPr>
                        <a:t>Speaker</a:t>
                      </a:r>
                      <a:r>
                        <a:rPr kumimoji="1" lang="da-DK" sz="1200" kern="100" baseline="0" dirty="0" smtClean="0">
                          <a:effectLst/>
                        </a:rPr>
                        <a:t> / </a:t>
                      </a:r>
                      <a:r>
                        <a:rPr kumimoji="1" lang="da-DK" altLang="ja-JP" sz="1200" kern="100" dirty="0" smtClean="0">
                          <a:effectLst/>
                        </a:rPr>
                        <a:t>Built-in Microphone </a:t>
                      </a:r>
                      <a:endParaRPr kumimoji="1" lang="ja-JP" altLang="ja-JP" sz="1200" b="1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3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altLang="ja-JP" sz="1200" kern="100" dirty="0" smtClean="0">
                          <a:effectLst/>
                        </a:rPr>
                        <a:t>Installation Method</a:t>
                      </a:r>
                      <a:endParaRPr kumimoji="1" lang="ja-JP" alt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altLang="ja-JP" sz="1200" kern="100" dirty="0" smtClean="0">
                          <a:effectLst/>
                        </a:rPr>
                        <a:t>Put on the desk, fixed by stand,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6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Ethernet Port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10Base-T/100BaseTx, RJ-45 connector,  PoE </a:t>
                      </a:r>
                      <a:r>
                        <a:rPr lang="en-US" sz="1200" kern="0" dirty="0">
                          <a:effectLst/>
                        </a:rPr>
                        <a:t>(IEEE802.3af) supported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Wireless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200" kern="100" dirty="0">
                          <a:effectLst/>
                        </a:rPr>
                        <a:t>Wi-Fi (802.11b/g/n, 2.4GHz) Supported, internal Wi-Fi antenna (2x2)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</a:tr>
              <a:tr h="4259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Power Supply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1.use AC adapter option </a:t>
                      </a:r>
                      <a:r>
                        <a:rPr lang="en-US" sz="1200" kern="100" dirty="0" smtClean="0">
                          <a:effectLst/>
                        </a:rPr>
                        <a:t>KX-A239</a:t>
                      </a:r>
                      <a:endParaRPr lang="ja-JP" sz="12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200" kern="100" dirty="0">
                          <a:effectLst/>
                        </a:rPr>
                        <a:t>2.use </a:t>
                      </a:r>
                      <a:r>
                        <a:rPr lang="da-DK" sz="1200" kern="100" dirty="0" smtClean="0">
                          <a:effectLst/>
                        </a:rPr>
                        <a:t>PoE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External I/O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200" kern="100" dirty="0">
                          <a:effectLst/>
                        </a:rPr>
                        <a:t>Input: 1ch -&gt; digital input: for example, detect that buzzer button was pushed</a:t>
                      </a:r>
                      <a:endParaRPr lang="ja-JP" sz="12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200" kern="100" dirty="0">
                          <a:effectLst/>
                        </a:rPr>
                        <a:t>Output: 1ch -&gt; Main usage: drive relay parts for door openner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</a:tr>
              <a:tr h="3084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IP Protection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200" kern="100" dirty="0" smtClean="0">
                          <a:effectLst/>
                        </a:rPr>
                        <a:t>No (Indoor use only)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96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2</a:t>
            </a: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3. KX-NTV150 Specification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4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dirty="0" smtClean="0"/>
              <a:t>KX-NTV160 </a:t>
            </a:r>
            <a:r>
              <a:rPr lang="en-US" altLang="ja-JP" sz="1800" b="1" dirty="0"/>
              <a:t>: </a:t>
            </a:r>
            <a:r>
              <a:rPr lang="en-US" altLang="ja-JP" sz="1800" b="1" dirty="0" smtClean="0"/>
              <a:t>Video </a:t>
            </a:r>
            <a:r>
              <a:rPr lang="en-US" altLang="ja-JP" sz="1800" b="1" dirty="0"/>
              <a:t>door </a:t>
            </a:r>
            <a:r>
              <a:rPr lang="en-US" altLang="ja-JP" sz="1800" b="1" dirty="0" smtClean="0"/>
              <a:t>phone</a:t>
            </a:r>
            <a:r>
              <a:rPr lang="en-US" altLang="ja-JP" sz="1800" dirty="0" smtClean="0"/>
              <a:t> </a:t>
            </a:r>
            <a:endParaRPr lang="ja-JP" altLang="en-US" sz="1800" dirty="0">
              <a:solidFill>
                <a:srgbClr val="3333FF"/>
              </a:solidFill>
            </a:endParaRPr>
          </a:p>
        </p:txBody>
      </p:sp>
      <p:sp>
        <p:nvSpPr>
          <p:cNvPr id="42" name="テキスト ボックス 2"/>
          <p:cNvSpPr txBox="1">
            <a:spLocks noChangeAspect="1" noChangeArrowheads="1"/>
          </p:cNvSpPr>
          <p:nvPr/>
        </p:nvSpPr>
        <p:spPr bwMode="auto">
          <a:xfrm>
            <a:off x="5488392" y="1447363"/>
            <a:ext cx="204699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vert="horz" wrap="square" lIns="91440" tIns="45720" rIns="91440" bIns="45720" anchor="t" anchorCtr="0">
            <a:spAutoFit/>
          </a:bodyPr>
          <a:lstStyle>
            <a:defPPr>
              <a:defRPr lang="ja-JP"/>
            </a:defPPr>
            <a:lvl1pPr algn="just">
              <a:spcAft>
                <a:spcPts val="0"/>
              </a:spcAft>
              <a:defRPr sz="1200" b="1" kern="100">
                <a:effectLst/>
                <a:latin typeface="Arial"/>
                <a:ea typeface="+mn-ea"/>
                <a:cs typeface="ＭＳ 明朝"/>
              </a:defRPr>
            </a:lvl1pPr>
            <a:lvl2pPr>
              <a:defRPr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>
                <a:latin typeface="+mn-lt"/>
                <a:ea typeface="+mn-ea"/>
              </a:defRPr>
            </a:lvl4pPr>
            <a:lvl5pPr>
              <a:defRPr>
                <a:latin typeface="+mn-lt"/>
                <a:ea typeface="+mn-ea"/>
              </a:defRPr>
            </a:lvl5pPr>
            <a:lvl6pPr>
              <a:defRPr>
                <a:latin typeface="+mn-lt"/>
                <a:ea typeface="+mn-ea"/>
              </a:defRPr>
            </a:lvl6pPr>
            <a:lvl7pPr>
              <a:defRPr>
                <a:latin typeface="+mn-lt"/>
                <a:ea typeface="+mn-ea"/>
              </a:defRPr>
            </a:lvl7pPr>
            <a:lvl8pPr>
              <a:defRPr>
                <a:latin typeface="+mn-lt"/>
                <a:ea typeface="+mn-ea"/>
              </a:defRPr>
            </a:lvl8pPr>
            <a:lvl9pPr>
              <a:defRPr>
                <a:latin typeface="+mn-lt"/>
                <a:ea typeface="+mn-ea"/>
              </a:defRPr>
            </a:lvl9pPr>
          </a:lstStyle>
          <a:p>
            <a:r>
              <a:rPr lang="en-US" dirty="0"/>
              <a:t>Rear Side</a:t>
            </a:r>
            <a:endParaRPr lang="ja-JP" dirty="0"/>
          </a:p>
          <a:p>
            <a:r>
              <a:rPr lang="ja-JP" dirty="0"/>
              <a:t>・</a:t>
            </a:r>
            <a:r>
              <a:rPr lang="en-US" dirty="0"/>
              <a:t>Ethernet Port (RJ-45)</a:t>
            </a:r>
            <a:endParaRPr lang="ja-JP" dirty="0"/>
          </a:p>
          <a:p>
            <a:r>
              <a:rPr lang="ja-JP" dirty="0"/>
              <a:t>・</a:t>
            </a:r>
            <a:r>
              <a:rPr lang="en-US" dirty="0"/>
              <a:t>External I/O Port</a:t>
            </a:r>
            <a:endParaRPr lang="ja-JP" dirty="0"/>
          </a:p>
        </p:txBody>
      </p:sp>
      <p:pic>
        <p:nvPicPr>
          <p:cNvPr id="44" name="Picture 3" descr="C:\Users\5139243\Documents\ＩＰカメラ\IPカメラデザインイメージ012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24" y="1492775"/>
            <a:ext cx="1928813" cy="289750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48" name="直線矢印コネクタ 47"/>
          <p:cNvCxnSpPr>
            <a:stCxn id="49" idx="3"/>
          </p:cNvCxnSpPr>
          <p:nvPr/>
        </p:nvCxnSpPr>
        <p:spPr>
          <a:xfrm>
            <a:off x="2854418" y="1611591"/>
            <a:ext cx="941205" cy="258693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2"/>
          <p:cNvSpPr txBox="1">
            <a:spLocks noChangeArrowheads="1"/>
          </p:cNvSpPr>
          <p:nvPr/>
        </p:nvSpPr>
        <p:spPr bwMode="auto">
          <a:xfrm>
            <a:off x="1656393" y="1473091"/>
            <a:ext cx="11980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kern="100" dirty="0">
                <a:effectLst/>
                <a:latin typeface="Arial"/>
                <a:cs typeface="ＭＳ 明朝"/>
              </a:rPr>
              <a:t>Camera Lens</a:t>
            </a:r>
            <a:endParaRPr lang="ja-JP" sz="1200" b="1" kern="100" dirty="0">
              <a:effectLst/>
              <a:latin typeface="ＭＳ 明朝"/>
              <a:cs typeface="ＭＳ 明朝"/>
            </a:endParaRPr>
          </a:p>
        </p:txBody>
      </p:sp>
      <p:cxnSp>
        <p:nvCxnSpPr>
          <p:cNvPr id="50" name="直線矢印コネクタ 49"/>
          <p:cNvCxnSpPr>
            <a:stCxn id="52" idx="3"/>
          </p:cNvCxnSpPr>
          <p:nvPr/>
        </p:nvCxnSpPr>
        <p:spPr>
          <a:xfrm flipV="1">
            <a:off x="2848702" y="2010301"/>
            <a:ext cx="1316828" cy="230833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52" idx="3"/>
          </p:cNvCxnSpPr>
          <p:nvPr/>
        </p:nvCxnSpPr>
        <p:spPr>
          <a:xfrm flipV="1">
            <a:off x="2848702" y="1925912"/>
            <a:ext cx="637452" cy="315222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2"/>
          <p:cNvSpPr txBox="1">
            <a:spLocks noChangeArrowheads="1"/>
          </p:cNvSpPr>
          <p:nvPr/>
        </p:nvSpPr>
        <p:spPr bwMode="auto">
          <a:xfrm>
            <a:off x="1656393" y="2010301"/>
            <a:ext cx="11923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kern="100" dirty="0">
                <a:effectLst/>
                <a:latin typeface="Arial"/>
                <a:cs typeface="ＭＳ 明朝"/>
              </a:rPr>
              <a:t>Light Source LED</a:t>
            </a:r>
            <a:endParaRPr lang="ja-JP" sz="1200" b="1" kern="100" dirty="0">
              <a:effectLst/>
              <a:latin typeface="ＭＳ 明朝"/>
              <a:cs typeface="ＭＳ 明朝"/>
            </a:endParaRPr>
          </a:p>
        </p:txBody>
      </p:sp>
      <p:cxnSp>
        <p:nvCxnSpPr>
          <p:cNvPr id="53" name="直線矢印コネクタ 52"/>
          <p:cNvCxnSpPr>
            <a:stCxn id="54" idx="3"/>
          </p:cNvCxnSpPr>
          <p:nvPr/>
        </p:nvCxnSpPr>
        <p:spPr>
          <a:xfrm flipV="1">
            <a:off x="2480084" y="2609778"/>
            <a:ext cx="1393176" cy="1385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2"/>
          <p:cNvSpPr txBox="1">
            <a:spLocks noChangeArrowheads="1"/>
          </p:cNvSpPr>
          <p:nvPr/>
        </p:nvSpPr>
        <p:spPr bwMode="auto">
          <a:xfrm>
            <a:off x="1656394" y="2609778"/>
            <a:ext cx="82369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kern="100" dirty="0">
                <a:effectLst/>
                <a:latin typeface="Arial"/>
                <a:cs typeface="ＭＳ 明朝"/>
              </a:rPr>
              <a:t>Speaker</a:t>
            </a:r>
            <a:endParaRPr lang="ja-JP" sz="1200" b="1" kern="100" dirty="0">
              <a:effectLst/>
              <a:latin typeface="ＭＳ 明朝"/>
              <a:cs typeface="ＭＳ 明朝"/>
            </a:endParaRPr>
          </a:p>
        </p:txBody>
      </p:sp>
      <p:cxnSp>
        <p:nvCxnSpPr>
          <p:cNvPr id="55" name="直線矢印コネクタ 54"/>
          <p:cNvCxnSpPr>
            <a:stCxn id="56" idx="3"/>
          </p:cNvCxnSpPr>
          <p:nvPr/>
        </p:nvCxnSpPr>
        <p:spPr>
          <a:xfrm>
            <a:off x="2825842" y="3503256"/>
            <a:ext cx="660312" cy="99707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2"/>
          <p:cNvSpPr txBox="1">
            <a:spLocks noChangeArrowheads="1"/>
          </p:cNvSpPr>
          <p:nvPr/>
        </p:nvSpPr>
        <p:spPr bwMode="auto">
          <a:xfrm>
            <a:off x="1656393" y="3364756"/>
            <a:ext cx="116944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kern="100" dirty="0">
                <a:effectLst/>
                <a:latin typeface="Arial"/>
                <a:cs typeface="ＭＳ 明朝"/>
              </a:rPr>
              <a:t>Call Button</a:t>
            </a:r>
            <a:endParaRPr lang="ja-JP" sz="1200" b="1" kern="100" dirty="0">
              <a:effectLst/>
              <a:latin typeface="ＭＳ 明朝"/>
              <a:cs typeface="ＭＳ 明朝"/>
            </a:endParaRPr>
          </a:p>
        </p:txBody>
      </p:sp>
      <p:cxnSp>
        <p:nvCxnSpPr>
          <p:cNvPr id="57" name="直線矢印コネクタ 56"/>
          <p:cNvCxnSpPr>
            <a:stCxn id="58" idx="3"/>
          </p:cNvCxnSpPr>
          <p:nvPr/>
        </p:nvCxnSpPr>
        <p:spPr>
          <a:xfrm flipV="1">
            <a:off x="2814412" y="3747661"/>
            <a:ext cx="1058848" cy="1385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2"/>
          <p:cNvSpPr txBox="1">
            <a:spLocks noChangeArrowheads="1"/>
          </p:cNvSpPr>
          <p:nvPr/>
        </p:nvSpPr>
        <p:spPr bwMode="auto">
          <a:xfrm>
            <a:off x="1656393" y="3747661"/>
            <a:ext cx="115801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kern="100" dirty="0">
                <a:effectLst/>
                <a:latin typeface="Arial"/>
                <a:cs typeface="ＭＳ 明朝"/>
              </a:rPr>
              <a:t>Status LED</a:t>
            </a:r>
            <a:endParaRPr lang="ja-JP" sz="1200" b="1" kern="100" dirty="0">
              <a:effectLst/>
              <a:latin typeface="ＭＳ 明朝"/>
              <a:cs typeface="ＭＳ 明朝"/>
            </a:endParaRPr>
          </a:p>
        </p:txBody>
      </p:sp>
      <p:sp>
        <p:nvSpPr>
          <p:cNvPr id="46" name="テキスト ボックス 2"/>
          <p:cNvSpPr txBox="1">
            <a:spLocks noChangeAspect="1" noChangeArrowheads="1"/>
          </p:cNvSpPr>
          <p:nvPr/>
        </p:nvSpPr>
        <p:spPr bwMode="auto">
          <a:xfrm>
            <a:off x="5266076" y="4149830"/>
            <a:ext cx="114165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vert="horz" wrap="none" lIns="91440" tIns="45720" rIns="91440" bIns="45720" anchor="t" anchorCtr="0">
            <a:spAutoFit/>
          </a:bodyPr>
          <a:lstStyle>
            <a:defPPr>
              <a:defRPr lang="ja-JP"/>
            </a:defPPr>
            <a:lvl1pPr algn="just">
              <a:spcAft>
                <a:spcPts val="0"/>
              </a:spcAft>
              <a:defRPr sz="1200" b="1" kern="100">
                <a:effectLst/>
                <a:latin typeface="Arial"/>
                <a:ea typeface="+mn-ea"/>
                <a:cs typeface="ＭＳ 明朝"/>
              </a:defRPr>
            </a:lvl1pPr>
            <a:lvl2pPr>
              <a:defRPr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>
                <a:latin typeface="+mn-lt"/>
                <a:ea typeface="+mn-ea"/>
              </a:defRPr>
            </a:lvl4pPr>
            <a:lvl5pPr>
              <a:defRPr>
                <a:latin typeface="+mn-lt"/>
                <a:ea typeface="+mn-ea"/>
              </a:defRPr>
            </a:lvl5pPr>
            <a:lvl6pPr>
              <a:defRPr>
                <a:latin typeface="+mn-lt"/>
                <a:ea typeface="+mn-ea"/>
              </a:defRPr>
            </a:lvl6pPr>
            <a:lvl7pPr>
              <a:defRPr>
                <a:latin typeface="+mn-lt"/>
                <a:ea typeface="+mn-ea"/>
              </a:defRPr>
            </a:lvl7pPr>
            <a:lvl8pPr>
              <a:defRPr>
                <a:latin typeface="+mn-lt"/>
                <a:ea typeface="+mn-ea"/>
              </a:defRPr>
            </a:lvl8pPr>
            <a:lvl9pPr>
              <a:defRPr>
                <a:latin typeface="+mn-lt"/>
                <a:ea typeface="+mn-ea"/>
              </a:defRPr>
            </a:lvl9pPr>
          </a:lstStyle>
          <a:p>
            <a:r>
              <a:rPr lang="en-US" dirty="0"/>
              <a:t>Reset Button</a:t>
            </a:r>
            <a:endParaRPr lang="ja-JP" dirty="0"/>
          </a:p>
        </p:txBody>
      </p:sp>
      <p:sp>
        <p:nvSpPr>
          <p:cNvPr id="47" name="テキスト ボックス 2"/>
          <p:cNvSpPr txBox="1">
            <a:spLocks noChangeAspect="1" noChangeArrowheads="1"/>
          </p:cNvSpPr>
          <p:nvPr/>
        </p:nvSpPr>
        <p:spPr bwMode="auto">
          <a:xfrm>
            <a:off x="5349432" y="3319884"/>
            <a:ext cx="105830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vert="horz" wrap="none" lIns="91440" tIns="45720" rIns="91440" bIns="45720" anchor="t" anchorCtr="0">
            <a:spAutoFit/>
          </a:bodyPr>
          <a:lstStyle>
            <a:defPPr>
              <a:defRPr lang="ja-JP"/>
            </a:defPPr>
            <a:lvl1pPr algn="just">
              <a:spcAft>
                <a:spcPts val="0"/>
              </a:spcAft>
              <a:defRPr sz="1200" b="1" kern="100">
                <a:effectLst/>
                <a:latin typeface="Arial"/>
                <a:ea typeface="+mn-ea"/>
                <a:cs typeface="ＭＳ 明朝"/>
              </a:defRPr>
            </a:lvl1pPr>
            <a:lvl2pPr>
              <a:defRPr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>
                <a:latin typeface="+mn-lt"/>
                <a:ea typeface="+mn-ea"/>
              </a:defRPr>
            </a:lvl4pPr>
            <a:lvl5pPr>
              <a:defRPr>
                <a:latin typeface="+mn-lt"/>
                <a:ea typeface="+mn-ea"/>
              </a:defRPr>
            </a:lvl5pPr>
            <a:lvl6pPr>
              <a:defRPr>
                <a:latin typeface="+mn-lt"/>
                <a:ea typeface="+mn-ea"/>
              </a:defRPr>
            </a:lvl6pPr>
            <a:lvl7pPr>
              <a:defRPr>
                <a:latin typeface="+mn-lt"/>
                <a:ea typeface="+mn-ea"/>
              </a:defRPr>
            </a:lvl7pPr>
            <a:lvl8pPr>
              <a:defRPr>
                <a:latin typeface="+mn-lt"/>
                <a:ea typeface="+mn-ea"/>
              </a:defRPr>
            </a:lvl8pPr>
            <a:lvl9pPr>
              <a:defRPr>
                <a:latin typeface="+mn-lt"/>
                <a:ea typeface="+mn-ea"/>
              </a:defRPr>
            </a:lvl9pPr>
          </a:lstStyle>
          <a:p>
            <a:r>
              <a:rPr lang="en-US" dirty="0"/>
              <a:t>Microphone</a:t>
            </a:r>
            <a:endParaRPr lang="ja-JP" dirty="0"/>
          </a:p>
        </p:txBody>
      </p:sp>
      <p:cxnSp>
        <p:nvCxnSpPr>
          <p:cNvPr id="68" name="直線矢印コネクタ 67"/>
          <p:cNvCxnSpPr>
            <a:stCxn id="47" idx="1"/>
          </p:cNvCxnSpPr>
          <p:nvPr/>
        </p:nvCxnSpPr>
        <p:spPr>
          <a:xfrm flipH="1" flipV="1">
            <a:off x="3605842" y="3319884"/>
            <a:ext cx="1743590" cy="1385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 flipV="1">
            <a:off x="4448300" y="4095580"/>
            <a:ext cx="384957" cy="19021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endCxn id="46" idx="1"/>
          </p:cNvCxnSpPr>
          <p:nvPr/>
        </p:nvCxnSpPr>
        <p:spPr>
          <a:xfrm>
            <a:off x="4833257" y="4286612"/>
            <a:ext cx="432819" cy="1718"/>
          </a:xfrm>
          <a:prstGeom prst="line">
            <a:avLst/>
          </a:prstGeom>
          <a:ln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96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2</a:t>
            </a: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4. KX-NTV160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4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dirty="0" smtClean="0"/>
              <a:t>KX-NTV160 : </a:t>
            </a:r>
            <a:r>
              <a:rPr lang="en-US" altLang="ja-JP" sz="1800" b="1" dirty="0"/>
              <a:t>Video door phone</a:t>
            </a:r>
            <a:endParaRPr lang="ja-JP" altLang="en-US" sz="1800" b="1" dirty="0">
              <a:solidFill>
                <a:srgbClr val="3333FF"/>
              </a:solidFill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96116"/>
              </p:ext>
            </p:extLst>
          </p:nvPr>
        </p:nvGraphicFramePr>
        <p:xfrm>
          <a:off x="931927" y="1270656"/>
          <a:ext cx="7352506" cy="304246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961108"/>
                <a:gridCol w="5391398"/>
              </a:tblGrid>
              <a:tr h="2850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dirty="0">
                          <a:effectLst/>
                        </a:rPr>
                        <a:t>Status LED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dirty="0">
                          <a:effectLst/>
                        </a:rPr>
                        <a:t>Indicate video door phone status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8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dirty="0">
                          <a:effectLst/>
                        </a:rPr>
                        <a:t>Light Source LED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da-DK" sz="1200" kern="100" dirty="0">
                          <a:effectLst/>
                        </a:rPr>
                        <a:t>Emitting for visible in night, emitting color: ”Warm-white”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63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dirty="0">
                          <a:effectLst/>
                        </a:rPr>
                        <a:t>Hardware Key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ja-JP" sz="1200" kern="100" dirty="0">
                          <a:effectLst/>
                        </a:rPr>
                        <a:t>･</a:t>
                      </a:r>
                      <a:r>
                        <a:rPr kumimoji="1" lang="en-US" sz="1200" kern="100" dirty="0">
                          <a:effectLst/>
                        </a:rPr>
                        <a:t>Call button: Make a call</a:t>
                      </a:r>
                      <a:endParaRPr kumimoji="1" lang="ja-JP" sz="1200" kern="1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sz="1200" kern="100" dirty="0">
                          <a:effectLst/>
                        </a:rPr>
                        <a:t>･</a:t>
                      </a:r>
                      <a:r>
                        <a:rPr kumimoji="1" lang="en-US" sz="1200" kern="100" dirty="0">
                          <a:effectLst/>
                        </a:rPr>
                        <a:t>Reset button: </a:t>
                      </a:r>
                      <a:r>
                        <a:rPr kumimoji="1" lang="en-US" sz="1200" kern="100" dirty="0" smtClean="0">
                          <a:effectLst/>
                        </a:rPr>
                        <a:t>System reset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00" baseline="0" dirty="0" smtClean="0">
                          <a:effectLst/>
                        </a:rPr>
                        <a:t>                          Push button more than 30 seconds.</a:t>
                      </a:r>
                      <a:endParaRPr kumimoji="1" lang="ja-JP" altLang="ja-JP" sz="1200" b="1" kern="1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31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kern="100" dirty="0" smtClean="0">
                          <a:effectLst/>
                        </a:rPr>
                        <a:t>Speaker / </a:t>
                      </a:r>
                      <a:r>
                        <a:rPr kumimoji="1" lang="en-US" altLang="ja-JP" sz="1200" kern="100" dirty="0" smtClean="0">
                          <a:effectLst/>
                        </a:rPr>
                        <a:t>Microphone</a:t>
                      </a:r>
                      <a:endParaRPr kumimoji="1" lang="ja-JP" altLang="ja-JP" sz="1200" b="1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a-DK" sz="1200" kern="100" dirty="0">
                          <a:effectLst/>
                        </a:rPr>
                        <a:t>Built-in </a:t>
                      </a:r>
                      <a:r>
                        <a:rPr kumimoji="1" lang="da-DK" sz="1200" kern="100" dirty="0" smtClean="0">
                          <a:effectLst/>
                        </a:rPr>
                        <a:t>Speaker</a:t>
                      </a:r>
                      <a:r>
                        <a:rPr kumimoji="1" lang="da-DK" sz="1200" kern="100" baseline="0" dirty="0" smtClean="0">
                          <a:effectLst/>
                        </a:rPr>
                        <a:t> / </a:t>
                      </a:r>
                      <a:r>
                        <a:rPr kumimoji="1" lang="da-DK" altLang="ja-JP" sz="1200" kern="100" dirty="0" smtClean="0">
                          <a:effectLst/>
                        </a:rPr>
                        <a:t>Built-in Microphone </a:t>
                      </a:r>
                      <a:endParaRPr kumimoji="1" lang="ja-JP" altLang="ja-JP" sz="1200" b="1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3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altLang="ja-JP" sz="1200" kern="100" dirty="0" smtClean="0">
                          <a:effectLst/>
                        </a:rPr>
                        <a:t>Installation Method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altLang="ja-JP" sz="1200" kern="100" dirty="0" smtClean="0">
                          <a:effectLst/>
                        </a:rPr>
                        <a:t>Wall mounted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3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dirty="0">
                          <a:effectLst/>
                        </a:rPr>
                        <a:t>Ethernet Port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dirty="0">
                          <a:effectLst/>
                        </a:rPr>
                        <a:t>10Base-T/100BaseTx, RJ-45 connector,  PoE (IEEE802.3af) supported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3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dirty="0">
                          <a:effectLst/>
                        </a:rPr>
                        <a:t>Power Supply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da-DK" sz="1200" kern="100" dirty="0">
                          <a:effectLst/>
                        </a:rPr>
                        <a:t>use PoE </a:t>
                      </a:r>
                      <a:r>
                        <a:rPr kumimoji="1" lang="en-US" sz="1200" kern="100" dirty="0" smtClean="0">
                          <a:effectLst/>
                        </a:rPr>
                        <a:t>only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10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dirty="0">
                          <a:effectLst/>
                        </a:rPr>
                        <a:t>External I/O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da-DK" sz="1200" kern="100" dirty="0">
                          <a:effectLst/>
                        </a:rPr>
                        <a:t>Input: 1ch -&gt; digital input: for example, detect that switch was pushed</a:t>
                      </a:r>
                      <a:endParaRPr kumimoji="1" lang="ja-JP" sz="12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da-DK" sz="1200" kern="100" dirty="0">
                          <a:effectLst/>
                        </a:rPr>
                        <a:t>Output: 1ch -&gt; Main usage: drive relay parts for door openner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6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1200" kern="100" dirty="0">
                          <a:effectLst/>
                        </a:rPr>
                        <a:t>IP Protection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da-DK" sz="1200" kern="100" dirty="0">
                          <a:effectLst/>
                        </a:rPr>
                        <a:t>Equivalent of IP43 at installed condition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3988" y="2009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96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2</a:t>
            </a: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5. KX-NTV160 Specification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9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96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2</a:t>
            </a: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6. Main features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720873" y="881354"/>
            <a:ext cx="4274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dirty="0" smtClean="0"/>
              <a:t>1. Video and Audio communication</a:t>
            </a:r>
            <a:endParaRPr lang="ja-JP" altLang="en-US" sz="14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1220358" y="1232732"/>
            <a:ext cx="5885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/>
              <a:t>NTV150/160 </a:t>
            </a:r>
            <a:r>
              <a:rPr lang="en-US" altLang="ja-JP" dirty="0"/>
              <a:t>can make </a:t>
            </a:r>
            <a:r>
              <a:rPr lang="en-US" altLang="ja-JP" dirty="0" smtClean="0"/>
              <a:t>a video </a:t>
            </a:r>
            <a:r>
              <a:rPr lang="en-US" altLang="ja-JP" dirty="0"/>
              <a:t>and audio call communication.</a:t>
            </a:r>
            <a:endParaRPr lang="ja-JP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720873" y="2295186"/>
            <a:ext cx="2172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dirty="0" smtClean="0"/>
              <a:t>2. Camera </a:t>
            </a:r>
            <a:r>
              <a:rPr lang="en-US" altLang="ja-JP" sz="1800" b="1" dirty="0"/>
              <a:t>Control</a:t>
            </a:r>
            <a:endParaRPr lang="ja-JP" altLang="en-US" sz="1800" dirty="0"/>
          </a:p>
        </p:txBody>
      </p:sp>
      <p:sp>
        <p:nvSpPr>
          <p:cNvPr id="10" name="正方形/長方形 9"/>
          <p:cNvSpPr/>
          <p:nvPr/>
        </p:nvSpPr>
        <p:spPr>
          <a:xfrm>
            <a:off x="1220358" y="2643265"/>
            <a:ext cx="5885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dirty="0"/>
              <a:t>NTV150/160 have </a:t>
            </a:r>
            <a:r>
              <a:rPr lang="en-US" altLang="ja-JP" dirty="0" smtClean="0"/>
              <a:t>ePTZ </a:t>
            </a:r>
            <a:r>
              <a:rPr lang="en-US" altLang="ja-JP" dirty="0"/>
              <a:t>and door opener which are controlled by DTMF from PBX </a:t>
            </a:r>
            <a:r>
              <a:rPr lang="en-US" altLang="ja-JP" dirty="0" smtClean="0"/>
              <a:t>terminals.</a:t>
            </a:r>
            <a:endParaRPr lang="ja-JP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6597969" y="4126498"/>
            <a:ext cx="2276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ePTZ </a:t>
            </a:r>
            <a:r>
              <a:rPr lang="en-US" altLang="ja-JP" sz="1200" dirty="0"/>
              <a:t>: electronic </a:t>
            </a:r>
            <a:r>
              <a:rPr lang="en-US" altLang="ja-JP" sz="1200" dirty="0" smtClean="0"/>
              <a:t>pan-tilt-zoom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990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66418"/>
              </p:ext>
            </p:extLst>
          </p:nvPr>
        </p:nvGraphicFramePr>
        <p:xfrm>
          <a:off x="1523999" y="1872615"/>
          <a:ext cx="6096000" cy="125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Model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Remarks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KX-HDV430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Panasonic SIP Phone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altLang="ja-JP" sz="1400" dirty="0" smtClean="0"/>
                        <a:t>SIP Softphone application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Bria</a:t>
                      </a:r>
                      <a:r>
                        <a:rPr kumimoji="1" lang="en-US" altLang="ja-JP" sz="1400" baseline="0" dirty="0" smtClean="0"/>
                        <a:t> SIP softphone (COUNTERPATH)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10" name="Rectangle 71"/>
          <p:cNvSpPr>
            <a:spLocks noChangeArrowheads="1"/>
          </p:cNvSpPr>
          <p:nvPr/>
        </p:nvSpPr>
        <p:spPr bwMode="auto">
          <a:xfrm>
            <a:off x="888142" y="1071470"/>
            <a:ext cx="49506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400" dirty="0" smtClean="0"/>
              <a:t>KX-NTV supports following Panasonic PT and IP phones.</a:t>
            </a:r>
            <a:endParaRPr lang="ja-JP" altLang="en-US" sz="1100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96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26. </a:t>
            </a: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Main </a:t>
            </a: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features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869092" y="1500479"/>
            <a:ext cx="21884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400" b="1" dirty="0" smtClean="0"/>
              <a:t>Video Terminals</a:t>
            </a:r>
            <a:endParaRPr lang="ja-JP" altLang="en-US" sz="1100" b="1" dirty="0"/>
          </a:p>
        </p:txBody>
      </p:sp>
      <p:sp>
        <p:nvSpPr>
          <p:cNvPr id="7" name="Rectangle 71"/>
          <p:cNvSpPr>
            <a:spLocks noChangeArrowheads="1"/>
          </p:cNvSpPr>
          <p:nvPr/>
        </p:nvSpPr>
        <p:spPr bwMode="auto">
          <a:xfrm>
            <a:off x="869092" y="3253079"/>
            <a:ext cx="20360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400" b="1" dirty="0" smtClean="0"/>
              <a:t>Audio Terminals</a:t>
            </a:r>
            <a:endParaRPr lang="ja-JP" altLang="en-US" sz="1100" b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63107"/>
              </p:ext>
            </p:extLst>
          </p:nvPr>
        </p:nvGraphicFramePr>
        <p:xfrm>
          <a:off x="1523999" y="3623774"/>
          <a:ext cx="6096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Model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Remarks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da-DK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PBX Audio phone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a-DK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NTseries, DPT, APT, SLT, SIP, etc.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699115" y="732916"/>
            <a:ext cx="2578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dirty="0">
                <a:sym typeface="ＭＳ Ｐゴシック" pitchFamily="50" charset="-128"/>
              </a:rPr>
              <a:t>Compatible </a:t>
            </a:r>
            <a:r>
              <a:rPr lang="en-US" altLang="ja-JP" sz="1800" b="1" dirty="0" smtClean="0">
                <a:sym typeface="ＭＳ Ｐゴシック" pitchFamily="50" charset="-128"/>
              </a:rPr>
              <a:t>Terminals</a:t>
            </a:r>
            <a:endParaRPr lang="ja-JP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135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96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26. Main features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754479" y="881354"/>
            <a:ext cx="2137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dirty="0"/>
              <a:t>3</a:t>
            </a:r>
            <a:r>
              <a:rPr lang="en-US" altLang="ja-JP" sz="1800" b="1" dirty="0" smtClean="0"/>
              <a:t>. </a:t>
            </a:r>
            <a:r>
              <a:rPr lang="en-US" altLang="ja-JP" sz="1800" b="1" dirty="0"/>
              <a:t>Event </a:t>
            </a:r>
            <a:r>
              <a:rPr lang="en-US" altLang="ja-JP" sz="1800" b="1" dirty="0" smtClean="0"/>
              <a:t>Action</a:t>
            </a:r>
            <a:endParaRPr lang="ja-JP" altLang="en-US" sz="14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1220358" y="1232732"/>
            <a:ext cx="5885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dirty="0"/>
              <a:t>Notification is available by event setting of NTV150/160</a:t>
            </a:r>
            <a:r>
              <a:rPr lang="en-US" altLang="ja-JP" dirty="0" smtClean="0"/>
              <a:t>.</a:t>
            </a:r>
            <a:endParaRPr lang="ja-JP" altLang="ja-JP" dirty="0"/>
          </a:p>
        </p:txBody>
      </p:sp>
      <p:sp>
        <p:nvSpPr>
          <p:cNvPr id="9" name="円/楕円 8"/>
          <p:cNvSpPr/>
          <p:nvPr/>
        </p:nvSpPr>
        <p:spPr>
          <a:xfrm>
            <a:off x="2656919" y="1877691"/>
            <a:ext cx="3916572" cy="21077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rgbClr val="66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1050" kern="100">
                <a:effectLst/>
                <a:latin typeface="ＭＳ 明朝"/>
                <a:cs typeface="ＭＳ 明朝"/>
              </a:rPr>
              <a:t> </a:t>
            </a:r>
            <a:endParaRPr lang="ja-JP" sz="1050" kern="100">
              <a:effectLst/>
              <a:latin typeface="ＭＳ 明朝"/>
              <a:cs typeface="ＭＳ 明朝"/>
            </a:endParaRPr>
          </a:p>
        </p:txBody>
      </p:sp>
      <p:pic>
        <p:nvPicPr>
          <p:cNvPr id="12" name="Picture 2" descr="C:\Users\5165363\Pictures\IMG109_人のシルエット2\img109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00" y="2737677"/>
            <a:ext cx="180340" cy="5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837" y="2142511"/>
            <a:ext cx="622300" cy="50736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6" name="直線矢印コネクタ 15"/>
          <p:cNvCxnSpPr/>
          <p:nvPr/>
        </p:nvCxnSpPr>
        <p:spPr>
          <a:xfrm>
            <a:off x="4135241" y="2793764"/>
            <a:ext cx="661035" cy="245110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4011572" y="2984192"/>
            <a:ext cx="568493" cy="525623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183"/>
          <p:cNvSpPr txBox="1">
            <a:spLocks noChangeArrowheads="1"/>
          </p:cNvSpPr>
          <p:nvPr/>
        </p:nvSpPr>
        <p:spPr bwMode="auto">
          <a:xfrm>
            <a:off x="4048617" y="2188916"/>
            <a:ext cx="88773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SIP outgoing</a:t>
            </a:r>
            <a:endParaRPr lang="ja-JP" sz="14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19" name="テキスト ボックス 1183"/>
          <p:cNvSpPr txBox="1">
            <a:spLocks noChangeArrowheads="1"/>
          </p:cNvSpPr>
          <p:nvPr/>
        </p:nvSpPr>
        <p:spPr bwMode="auto">
          <a:xfrm>
            <a:off x="4288704" y="2659672"/>
            <a:ext cx="51371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e-mail</a:t>
            </a:r>
            <a:endParaRPr lang="ja-JP" sz="14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20" name="テキスト ボックス 1183"/>
          <p:cNvSpPr txBox="1">
            <a:spLocks noChangeArrowheads="1"/>
          </p:cNvSpPr>
          <p:nvPr/>
        </p:nvSpPr>
        <p:spPr bwMode="auto">
          <a:xfrm>
            <a:off x="5296556" y="2874195"/>
            <a:ext cx="51371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e-mail</a:t>
            </a:r>
            <a:endParaRPr lang="ja-JP" sz="14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21" name="テキスト ボックス 1183"/>
          <p:cNvSpPr txBox="1">
            <a:spLocks noChangeArrowheads="1"/>
          </p:cNvSpPr>
          <p:nvPr/>
        </p:nvSpPr>
        <p:spPr bwMode="auto">
          <a:xfrm>
            <a:off x="4255102" y="3068272"/>
            <a:ext cx="69151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snapshot</a:t>
            </a:r>
            <a:endParaRPr lang="ja-JP" sz="1400" dirty="0">
              <a:effectLst/>
              <a:latin typeface="ＭＳ Ｐゴシック"/>
              <a:cs typeface="ＭＳ Ｐゴシック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5374026" y="3152118"/>
            <a:ext cx="436245" cy="0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C:\Users\5139243\Documents\ＩＰカメラ\IPカメラデザインイメージ0122free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20" y="2337485"/>
            <a:ext cx="300990" cy="48958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24" name="直線矢印コネクタ 23"/>
          <p:cNvCxnSpPr/>
          <p:nvPr/>
        </p:nvCxnSpPr>
        <p:spPr>
          <a:xfrm>
            <a:off x="4143867" y="2465408"/>
            <a:ext cx="775970" cy="0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8" descr="route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55" y="2943203"/>
            <a:ext cx="300815" cy="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角丸四角形吹き出し 25"/>
          <p:cNvSpPr/>
          <p:nvPr/>
        </p:nvSpPr>
        <p:spPr>
          <a:xfrm>
            <a:off x="1356852" y="2644018"/>
            <a:ext cx="1558183" cy="872312"/>
          </a:xfrm>
          <a:prstGeom prst="wedgeRoundRectCallout">
            <a:avLst>
              <a:gd name="adj1" fmla="val 71257"/>
              <a:gd name="adj2" fmla="val -60732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>
                <a:solidFill>
                  <a:schemeClr val="tx1"/>
                </a:solidFill>
                <a:ea typeface="HGP創英角ｺﾞｼｯｸUB"/>
                <a:cs typeface="ＭＳ Ｐゴシック"/>
              </a:rPr>
              <a:t>Motion </a:t>
            </a:r>
            <a:r>
              <a:rPr lang="en-US" altLang="ja-JP" sz="1200" b="1" dirty="0" smtClean="0">
                <a:solidFill>
                  <a:schemeClr val="tx1"/>
                </a:solidFill>
                <a:ea typeface="HGP創英角ｺﾞｼｯｸUB"/>
                <a:cs typeface="ＭＳ Ｐゴシック"/>
              </a:rPr>
              <a:t>detection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schemeClr val="tx1"/>
                </a:solidFill>
                <a:cs typeface="ＭＳ Ｐゴシック"/>
              </a:rPr>
              <a:t>Voice </a:t>
            </a:r>
            <a:r>
              <a:rPr lang="en-US" altLang="ja-JP" sz="1200" b="1" dirty="0">
                <a:solidFill>
                  <a:schemeClr val="tx1"/>
                </a:solidFill>
                <a:cs typeface="ＭＳ Ｐゴシック"/>
              </a:rPr>
              <a:t>detection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dirty="0">
                <a:solidFill>
                  <a:schemeClr val="tx1"/>
                </a:solidFill>
                <a:cs typeface="ＭＳ Ｐゴシック"/>
              </a:rPr>
              <a:t>Digital Input etc</a:t>
            </a:r>
            <a:r>
              <a:rPr lang="en-US" altLang="ja-JP" sz="1200" b="1" dirty="0" smtClean="0">
                <a:solidFill>
                  <a:schemeClr val="tx1"/>
                </a:solidFill>
                <a:cs typeface="ＭＳ Ｐゴシック"/>
              </a:rPr>
              <a:t>.</a:t>
            </a:r>
            <a:endParaRPr lang="ja-JP" altLang="ja-JP" sz="1200" dirty="0">
              <a:solidFill>
                <a:schemeClr val="tx1"/>
              </a:solidFill>
              <a:cs typeface="ＭＳ Ｐゴシック"/>
            </a:endParaRPr>
          </a:p>
        </p:txBody>
      </p:sp>
      <p:pic>
        <p:nvPicPr>
          <p:cNvPr id="28" name="図 57" descr="acti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36" y="2463620"/>
            <a:ext cx="229744" cy="24688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73" y="2916319"/>
            <a:ext cx="535566" cy="3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9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21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26. </a:t>
            </a: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Main features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96543"/>
              </p:ext>
            </p:extLst>
          </p:nvPr>
        </p:nvGraphicFramePr>
        <p:xfrm>
          <a:off x="1215978" y="1293998"/>
          <a:ext cx="6886031" cy="2438251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665445"/>
                <a:gridCol w="2796363"/>
                <a:gridCol w="2424223"/>
              </a:tblGrid>
              <a:tr h="4117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Schedule</a:t>
                      </a:r>
                      <a:endParaRPr kumimoji="1" lang="ja-JP" altLang="ja-JP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1" dirty="0" smtClean="0"/>
                        <a:t>Trigger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14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  <a:endParaRPr kumimoji="1" lang="ja-JP" altLang="en-US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265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Sun, Mon, Tue,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Wed, Thu, Fri,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Sat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Time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“Always”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“From to  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[hh:mm]”</a:t>
                      </a:r>
                      <a:endParaRPr kumimoji="1" lang="ja-JP" altLang="ja-JP" sz="14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400" b="0" u="none" dirty="0" smtClean="0">
                          <a:latin typeface="+mn-lt"/>
                        </a:rPr>
                        <a:t>- Video motion detection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400" b="0" u="none" dirty="0" smtClean="0">
                          <a:latin typeface="+mn-lt"/>
                        </a:rPr>
                        <a:t>- Voice detection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400" b="0" u="none" dirty="0" smtClean="0">
                          <a:latin typeface="+mn-lt"/>
                        </a:rPr>
                        <a:t>- Periodically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400" b="0" u="none" dirty="0" smtClean="0">
                          <a:latin typeface="+mn-lt"/>
                        </a:rPr>
                        <a:t>- Digital input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400" b="0" u="none" dirty="0" smtClean="0">
                          <a:latin typeface="+mn-lt"/>
                        </a:rPr>
                        <a:t>- System boot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400" b="0" u="none" dirty="0" smtClean="0">
                          <a:latin typeface="+mn-lt"/>
                        </a:rPr>
                        <a:t>- Recording notify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400" b="0" u="none" dirty="0" smtClean="0">
                          <a:latin typeface="+mn-lt"/>
                        </a:rPr>
                        <a:t>- Camera tampering detection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400" b="0" u="none" dirty="0" smtClean="0">
                          <a:latin typeface="+mn-lt"/>
                        </a:rPr>
                        <a:t>- Manual triggers</a:t>
                      </a:r>
                      <a:endParaRPr kumimoji="1" lang="ja-JP" alt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SIP Outgoing</a:t>
                      </a:r>
                      <a:endParaRPr kumimoji="1" lang="ja-JP" altLang="ja-JP" sz="14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Server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(Email</a:t>
                      </a:r>
                      <a:r>
                        <a:rPr kumimoji="1" lang="ja-JP" altLang="en-US" sz="14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4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kumimoji="1" lang="ja-JP" altLang="en-US" sz="14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FTP</a:t>
                      </a:r>
                      <a:r>
                        <a:rPr kumimoji="1" lang="ja-JP" altLang="en-US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HTTP</a:t>
                      </a:r>
                      <a:r>
                        <a:rPr kumimoji="1" lang="ja-JP" altLang="en-US" sz="14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4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kumimoji="1" lang="en-US" altLang="ja-JP" sz="14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Network storage )</a:t>
                      </a:r>
                      <a:endParaRPr kumimoji="1" lang="ja-JP" altLang="ja-JP" sz="14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kumimoji="1" lang="ja-JP" alt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808291" y="856526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Event Setting</a:t>
            </a:r>
            <a:endParaRPr lang="ja-JP" altLang="ja-JP" b="1" kern="100" dirty="0">
              <a:solidFill>
                <a:schemeClr val="dk1"/>
              </a:solidFill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 bwMode="auto">
          <a:xfrm>
            <a:off x="712418" y="949545"/>
            <a:ext cx="143004" cy="143004"/>
          </a:xfrm>
          <a:prstGeom prst="ellipse">
            <a:avLst/>
          </a:prstGeom>
          <a:solidFill>
            <a:srgbClr val="0000CC"/>
          </a:solidFill>
          <a:ln w="317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0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96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26. Main features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754479" y="881354"/>
            <a:ext cx="4274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dirty="0" smtClean="0"/>
              <a:t>4. </a:t>
            </a:r>
            <a:r>
              <a:rPr lang="en-US" altLang="ja-JP" sz="1800" b="1" dirty="0"/>
              <a:t>Multiple Connection</a:t>
            </a:r>
            <a:endParaRPr lang="ja-JP" altLang="en-US" sz="14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1220357" y="1232732"/>
            <a:ext cx="6126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dirty="0"/>
              <a:t>NTV150/160 can support Maximum 10 multiple video connection</a:t>
            </a:r>
            <a:r>
              <a:rPr lang="en-US" altLang="ja-JP" dirty="0" smtClean="0"/>
              <a:t>.</a:t>
            </a:r>
            <a:endParaRPr lang="ja-JP" altLang="ja-JP" dirty="0"/>
          </a:p>
        </p:txBody>
      </p:sp>
      <p:pic>
        <p:nvPicPr>
          <p:cNvPr id="34" name="Picture 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75" y="2539092"/>
            <a:ext cx="535566" cy="3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93" y="1648161"/>
            <a:ext cx="681355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1161"/>
          <p:cNvSpPr txBox="1">
            <a:spLocks noChangeArrowheads="1"/>
          </p:cNvSpPr>
          <p:nvPr/>
        </p:nvSpPr>
        <p:spPr bwMode="auto">
          <a:xfrm>
            <a:off x="4913765" y="1839141"/>
            <a:ext cx="608330" cy="2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SIP </a:t>
            </a:r>
            <a:r>
              <a:rPr lang="en-US" sz="1000" b="1" kern="1200" dirty="0" smtClean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Call</a:t>
            </a:r>
            <a:endParaRPr lang="ja-JP" sz="14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32" name="テキスト ボックス 1174"/>
          <p:cNvSpPr txBox="1">
            <a:spLocks noChangeArrowheads="1"/>
          </p:cNvSpPr>
          <p:nvPr/>
        </p:nvSpPr>
        <p:spPr bwMode="auto">
          <a:xfrm>
            <a:off x="4771486" y="2709220"/>
            <a:ext cx="114808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+mn-lt"/>
                <a:ea typeface="HGP創英角ｺﾞｼｯｸUB"/>
                <a:cs typeface="ＭＳ Ｐゴシック"/>
              </a:rPr>
              <a:t>Web access or </a:t>
            </a:r>
            <a:endParaRPr lang="en-US" sz="1000" b="1" kern="1200" dirty="0" smtClean="0">
              <a:solidFill>
                <a:srgbClr val="000000"/>
              </a:solidFill>
              <a:effectLst/>
              <a:latin typeface="+mn-lt"/>
              <a:ea typeface="HGP創英角ｺﾞｼｯｸUB"/>
              <a:cs typeface="ＭＳ Ｐゴシック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 smtClean="0">
                <a:solidFill>
                  <a:srgbClr val="000000"/>
                </a:solidFill>
                <a:effectLst/>
                <a:latin typeface="+mn-lt"/>
                <a:ea typeface="HGP創英角ｺﾞｼｯｸUB"/>
                <a:cs typeface="ＭＳ Ｐゴシック"/>
              </a:rPr>
              <a:t>Viewer APP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 smtClean="0">
                <a:solidFill>
                  <a:srgbClr val="000000"/>
                </a:solidFill>
                <a:effectLst/>
                <a:latin typeface="+mn-lt"/>
                <a:ea typeface="HGP創英角ｺﾞｼｯｸUB"/>
                <a:cs typeface="ＭＳ Ｐゴシック"/>
              </a:rPr>
              <a:t>by 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+mn-lt"/>
                <a:ea typeface="HGP創英角ｺﾞｼｯｸUB"/>
                <a:cs typeface="ＭＳ Ｐゴシック"/>
              </a:rPr>
              <a:t>RTSP Protocol</a:t>
            </a:r>
            <a:endParaRPr lang="ja-JP" sz="1400" dirty="0">
              <a:effectLst/>
              <a:latin typeface="+mn-lt"/>
              <a:cs typeface="ＭＳ Ｐゴシック"/>
            </a:endParaRPr>
          </a:p>
        </p:txBody>
      </p:sp>
      <p:sp>
        <p:nvSpPr>
          <p:cNvPr id="37" name="左右矢印 36"/>
          <p:cNvSpPr>
            <a:spLocks noChangeArrowheads="1"/>
          </p:cNvSpPr>
          <p:nvPr/>
        </p:nvSpPr>
        <p:spPr bwMode="auto">
          <a:xfrm>
            <a:off x="2744609" y="1968240"/>
            <a:ext cx="1260000" cy="324000"/>
          </a:xfrm>
          <a:prstGeom prst="leftRightArrow">
            <a:avLst>
              <a:gd name="adj1" fmla="val 64315"/>
              <a:gd name="adj2" fmla="val 67520"/>
            </a:avLst>
          </a:prstGeom>
          <a:gradFill rotWithShape="1">
            <a:gsLst>
              <a:gs pos="0">
                <a:srgbClr val="0000CC"/>
              </a:gs>
              <a:gs pos="49500">
                <a:schemeClr val="bg1"/>
              </a:gs>
              <a:gs pos="36000">
                <a:srgbClr val="CCECFF"/>
              </a:gs>
              <a:gs pos="63000">
                <a:srgbClr val="CCECFF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100" b="1" kern="100" dirty="0" smtClean="0">
                <a:latin typeface="+mn-lt"/>
                <a:cs typeface="ＭＳ 明朝"/>
              </a:rPr>
              <a:t>Audio</a:t>
            </a:r>
            <a:endParaRPr lang="ja-JP" sz="1100" b="1" kern="100" dirty="0">
              <a:latin typeface="+mn-lt"/>
              <a:cs typeface="ＭＳ 明朝"/>
            </a:endParaRPr>
          </a:p>
        </p:txBody>
      </p:sp>
      <p:sp>
        <p:nvSpPr>
          <p:cNvPr id="41" name="右矢印 40"/>
          <p:cNvSpPr/>
          <p:nvPr/>
        </p:nvSpPr>
        <p:spPr>
          <a:xfrm>
            <a:off x="2756219" y="2563654"/>
            <a:ext cx="1260000" cy="324000"/>
          </a:xfrm>
          <a:prstGeom prst="rightArrow">
            <a:avLst>
              <a:gd name="adj1" fmla="val 62932"/>
              <a:gd name="adj2" fmla="val 75175"/>
            </a:avLst>
          </a:prstGeom>
          <a:gradFill flip="none" rotWithShape="1">
            <a:gsLst>
              <a:gs pos="9000">
                <a:srgbClr val="FFFFCC"/>
              </a:gs>
              <a:gs pos="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Video</a:t>
            </a:r>
            <a:endParaRPr lang="ja-JP" sz="1100" b="1" dirty="0">
              <a:solidFill>
                <a:schemeClr val="tx1"/>
              </a:solidFill>
            </a:endParaRPr>
          </a:p>
        </p:txBody>
      </p:sp>
      <p:sp>
        <p:nvSpPr>
          <p:cNvPr id="47" name="テキスト ボックス 1158"/>
          <p:cNvSpPr txBox="1">
            <a:spLocks noChangeArrowheads="1"/>
          </p:cNvSpPr>
          <p:nvPr/>
        </p:nvSpPr>
        <p:spPr bwMode="auto">
          <a:xfrm>
            <a:off x="3174592" y="3288894"/>
            <a:ext cx="423255" cy="37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sz="900" b="1" kern="1200" dirty="0" smtClean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 smtClean="0">
                <a:solidFill>
                  <a:srgbClr val="000000"/>
                </a:solidFill>
                <a:latin typeface="Arial"/>
                <a:ea typeface="HGP創英角ｺﾞｼｯｸUB"/>
                <a:cs typeface="ＭＳ Ｐゴシック"/>
              </a:rPr>
              <a:t>:</a:t>
            </a:r>
            <a:endParaRPr lang="ja-JP" sz="1200" dirty="0">
              <a:effectLst/>
              <a:latin typeface="ＭＳ Ｐゴシック"/>
              <a:cs typeface="ＭＳ Ｐゴシック"/>
            </a:endParaRPr>
          </a:p>
          <a:p>
            <a:pPr fontAlgn="base">
              <a:spcAft>
                <a:spcPts val="0"/>
              </a:spcAft>
            </a:pPr>
            <a:r>
              <a:rPr lang="en-US" sz="900" b="1" kern="1200" dirty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 </a:t>
            </a:r>
            <a:endParaRPr lang="ja-JP" sz="1200" dirty="0">
              <a:effectLst/>
              <a:latin typeface="ＭＳ Ｐゴシック"/>
              <a:cs typeface="ＭＳ Ｐゴシック"/>
            </a:endParaRPr>
          </a:p>
          <a:p>
            <a:pPr fontAlgn="base">
              <a:spcAft>
                <a:spcPts val="0"/>
              </a:spcAft>
            </a:pPr>
            <a:r>
              <a:rPr lang="en-US" sz="900" b="1" kern="1200" dirty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 </a:t>
            </a:r>
            <a:endParaRPr lang="ja-JP" sz="1200" dirty="0">
              <a:effectLst/>
              <a:latin typeface="ＭＳ Ｐゴシック"/>
              <a:cs typeface="ＭＳ Ｐゴシック"/>
            </a:endParaRPr>
          </a:p>
          <a:p>
            <a:pPr fontAlgn="base">
              <a:spcAft>
                <a:spcPts val="0"/>
              </a:spcAft>
            </a:pPr>
            <a:r>
              <a:rPr lang="en-US" sz="1200" dirty="0">
                <a:effectLst/>
                <a:latin typeface="ＭＳ Ｐゴシック"/>
                <a:cs typeface="ＭＳ Ｐゴシック"/>
              </a:rPr>
              <a:t> </a:t>
            </a:r>
            <a:endParaRPr lang="ja-JP" sz="12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48" name="右大かっこ 47"/>
          <p:cNvSpPr/>
          <p:nvPr/>
        </p:nvSpPr>
        <p:spPr>
          <a:xfrm>
            <a:off x="7097373" y="1667723"/>
            <a:ext cx="252000" cy="2520000"/>
          </a:xfrm>
          <a:prstGeom prst="rightBracket">
            <a:avLst>
              <a:gd name="adj" fmla="val 49375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9" name="テキスト ボックス 1161"/>
          <p:cNvSpPr txBox="1">
            <a:spLocks noChangeArrowheads="1"/>
          </p:cNvSpPr>
          <p:nvPr/>
        </p:nvSpPr>
        <p:spPr bwMode="auto">
          <a:xfrm>
            <a:off x="7383959" y="2661856"/>
            <a:ext cx="1483594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>
              <a:spcAft>
                <a:spcPts val="0"/>
              </a:spcAft>
              <a:defRPr sz="1200" b="1">
                <a:solidFill>
                  <a:srgbClr val="FF0000"/>
                </a:solidFill>
                <a:latin typeface="Arial"/>
                <a:ea typeface="HGP創英角ｺﾞｼｯｸUB"/>
                <a:cs typeface="Arial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400" dirty="0">
                <a:latin typeface="+mn-lt"/>
              </a:rPr>
              <a:t>Total </a:t>
            </a:r>
            <a:r>
              <a:rPr lang="en-US" sz="1400" dirty="0" smtClean="0">
                <a:latin typeface="+mn-lt"/>
              </a:rPr>
              <a:t>MAX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+mn-lt"/>
              </a:rPr>
              <a:t>10 Connections</a:t>
            </a:r>
            <a:endParaRPr lang="ja-JP" sz="1400" dirty="0">
              <a:latin typeface="+mn-lt"/>
            </a:endParaRPr>
          </a:p>
        </p:txBody>
      </p:sp>
      <p:sp>
        <p:nvSpPr>
          <p:cNvPr id="50" name="テキスト ボックス 1161"/>
          <p:cNvSpPr txBox="1">
            <a:spLocks noChangeArrowheads="1"/>
          </p:cNvSpPr>
          <p:nvPr/>
        </p:nvSpPr>
        <p:spPr bwMode="auto">
          <a:xfrm>
            <a:off x="6040332" y="3188774"/>
            <a:ext cx="1266940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>
              <a:spcAft>
                <a:spcPts val="0"/>
              </a:spcAft>
              <a:defRPr sz="1200" b="1">
                <a:solidFill>
                  <a:srgbClr val="FF0000"/>
                </a:solidFill>
                <a:latin typeface="Arial"/>
                <a:ea typeface="HGP創英角ｺﾞｼｯｸUB"/>
                <a:cs typeface="Arial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/>
              <a:t>9 </a:t>
            </a:r>
            <a:r>
              <a:rPr lang="en-US" dirty="0" smtClean="0"/>
              <a:t>Connections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(Max 10) </a:t>
            </a:r>
            <a:r>
              <a:rPr lang="ja-JP" dirty="0"/>
              <a:t>　　　</a:t>
            </a:r>
          </a:p>
        </p:txBody>
      </p:sp>
      <p:sp>
        <p:nvSpPr>
          <p:cNvPr id="51" name="テキスト ボックス 1161"/>
          <p:cNvSpPr txBox="1">
            <a:spLocks noChangeArrowheads="1"/>
          </p:cNvSpPr>
          <p:nvPr/>
        </p:nvSpPr>
        <p:spPr bwMode="auto">
          <a:xfrm>
            <a:off x="6149336" y="1837774"/>
            <a:ext cx="10489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Arial"/>
                <a:ea typeface="HGP創英角ｺﾞｼｯｸUB"/>
                <a:cs typeface="Arial"/>
              </a:rPr>
              <a:t>1 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Arial"/>
                <a:ea typeface="HGP創英角ｺﾞｼｯｸUB"/>
                <a:cs typeface="ＭＳ Ｐゴシック"/>
              </a:rPr>
              <a:t>Connection</a:t>
            </a:r>
            <a:endParaRPr lang="ja-JP" sz="20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52" name="右大かっこ 51"/>
          <p:cNvSpPr/>
          <p:nvPr/>
        </p:nvSpPr>
        <p:spPr>
          <a:xfrm>
            <a:off x="5776541" y="2567723"/>
            <a:ext cx="252000" cy="1620000"/>
          </a:xfrm>
          <a:prstGeom prst="rightBracket">
            <a:avLst>
              <a:gd name="adj" fmla="val 49375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53" name="Picture 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75" y="2917661"/>
            <a:ext cx="535566" cy="3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" name="右矢印 53"/>
          <p:cNvSpPr/>
          <p:nvPr/>
        </p:nvSpPr>
        <p:spPr>
          <a:xfrm>
            <a:off x="2744609" y="1615727"/>
            <a:ext cx="1260000" cy="324000"/>
          </a:xfrm>
          <a:prstGeom prst="rightArrow">
            <a:avLst>
              <a:gd name="adj1" fmla="val 62932"/>
              <a:gd name="adj2" fmla="val 75175"/>
            </a:avLst>
          </a:prstGeom>
          <a:gradFill flip="none" rotWithShape="1">
            <a:gsLst>
              <a:gs pos="9000">
                <a:srgbClr val="FFFFCC"/>
              </a:gs>
              <a:gs pos="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Video</a:t>
            </a:r>
            <a:endParaRPr lang="ja-JP" sz="1100" b="1" dirty="0">
              <a:solidFill>
                <a:schemeClr val="tx1"/>
              </a:solidFill>
            </a:endParaRPr>
          </a:p>
        </p:txBody>
      </p:sp>
      <p:sp>
        <p:nvSpPr>
          <p:cNvPr id="55" name="右矢印 54"/>
          <p:cNvSpPr/>
          <p:nvPr/>
        </p:nvSpPr>
        <p:spPr>
          <a:xfrm>
            <a:off x="2756219" y="2746764"/>
            <a:ext cx="1260000" cy="324000"/>
          </a:xfrm>
          <a:prstGeom prst="rightArrow">
            <a:avLst>
              <a:gd name="adj1" fmla="val 62932"/>
              <a:gd name="adj2" fmla="val 75175"/>
            </a:avLst>
          </a:prstGeom>
          <a:gradFill flip="none" rotWithShape="1">
            <a:gsLst>
              <a:gs pos="9000">
                <a:srgbClr val="FFFFCC"/>
              </a:gs>
              <a:gs pos="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Video</a:t>
            </a:r>
            <a:endParaRPr lang="ja-JP" sz="1100" b="1" dirty="0">
              <a:solidFill>
                <a:schemeClr val="tx1"/>
              </a:solidFill>
            </a:endParaRPr>
          </a:p>
        </p:txBody>
      </p:sp>
      <p:sp>
        <p:nvSpPr>
          <p:cNvPr id="56" name="右矢印 55"/>
          <p:cNvSpPr/>
          <p:nvPr/>
        </p:nvSpPr>
        <p:spPr>
          <a:xfrm>
            <a:off x="2756219" y="3879675"/>
            <a:ext cx="1260000" cy="324000"/>
          </a:xfrm>
          <a:prstGeom prst="rightArrow">
            <a:avLst>
              <a:gd name="adj1" fmla="val 62932"/>
              <a:gd name="adj2" fmla="val 75175"/>
            </a:avLst>
          </a:prstGeom>
          <a:gradFill flip="none" rotWithShape="1">
            <a:gsLst>
              <a:gs pos="9000">
                <a:srgbClr val="FFFFCC"/>
              </a:gs>
              <a:gs pos="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Video</a:t>
            </a:r>
            <a:endParaRPr lang="ja-JP" sz="1100" b="1" dirty="0">
              <a:solidFill>
                <a:schemeClr val="tx1"/>
              </a:solidFill>
            </a:endParaRPr>
          </a:p>
        </p:txBody>
      </p:sp>
      <p:pic>
        <p:nvPicPr>
          <p:cNvPr id="57" name="Picture 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75" y="3799702"/>
            <a:ext cx="535566" cy="3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5" descr="C:\Users\5139243\Documents\ＩＰカメラ\IPカメラデザインイメージ0122free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04" y="1922915"/>
            <a:ext cx="348615" cy="5664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9" name="Picture 3" descr="C:\Users\5139243\Documents\ＩＰカメラ\IPカメラデザインイメージ0122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24" y="2067060"/>
            <a:ext cx="403860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0" name="テキスト ボックス 1158"/>
          <p:cNvSpPr txBox="1">
            <a:spLocks noChangeArrowheads="1"/>
          </p:cNvSpPr>
          <p:nvPr/>
        </p:nvSpPr>
        <p:spPr bwMode="auto">
          <a:xfrm>
            <a:off x="1498404" y="2725654"/>
            <a:ext cx="82423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0"/>
              </a:spcAft>
            </a:pPr>
            <a:r>
              <a:rPr lang="en-US" sz="900" b="1" kern="120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NTV150/160</a:t>
            </a:r>
            <a:endParaRPr lang="ja-JP" sz="120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2756219" y="2929874"/>
            <a:ext cx="1260000" cy="324000"/>
          </a:xfrm>
          <a:prstGeom prst="rightArrow">
            <a:avLst>
              <a:gd name="adj1" fmla="val 62932"/>
              <a:gd name="adj2" fmla="val 75175"/>
            </a:avLst>
          </a:prstGeom>
          <a:gradFill flip="none" rotWithShape="1">
            <a:gsLst>
              <a:gs pos="9000">
                <a:srgbClr val="FFFFCC"/>
              </a:gs>
              <a:gs pos="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Video</a:t>
            </a:r>
            <a:endParaRPr lang="ja-JP" sz="1100" b="1" dirty="0">
              <a:solidFill>
                <a:schemeClr val="tx1"/>
              </a:solidFill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2756219" y="3696562"/>
            <a:ext cx="1260000" cy="324000"/>
          </a:xfrm>
          <a:prstGeom prst="rightArrow">
            <a:avLst>
              <a:gd name="adj1" fmla="val 62932"/>
              <a:gd name="adj2" fmla="val 75175"/>
            </a:avLst>
          </a:prstGeom>
          <a:gradFill flip="none" rotWithShape="1">
            <a:gsLst>
              <a:gs pos="9000">
                <a:srgbClr val="FFFFCC"/>
              </a:gs>
              <a:gs pos="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Video</a:t>
            </a:r>
            <a:endParaRPr lang="ja-JP" sz="1100" b="1" dirty="0">
              <a:solidFill>
                <a:schemeClr val="tx1"/>
              </a:solidFill>
            </a:endParaRPr>
          </a:p>
        </p:txBody>
      </p:sp>
      <p:sp>
        <p:nvSpPr>
          <p:cNvPr id="35" name="テキスト ボックス 1158"/>
          <p:cNvSpPr txBox="1">
            <a:spLocks noChangeArrowheads="1"/>
          </p:cNvSpPr>
          <p:nvPr/>
        </p:nvSpPr>
        <p:spPr bwMode="auto">
          <a:xfrm>
            <a:off x="4230731" y="3321902"/>
            <a:ext cx="423255" cy="37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sz="900" b="1" kern="1200" dirty="0" smtClean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 smtClean="0">
                <a:solidFill>
                  <a:srgbClr val="000000"/>
                </a:solidFill>
                <a:latin typeface="Arial"/>
                <a:ea typeface="HGP創英角ｺﾞｼｯｸUB"/>
                <a:cs typeface="ＭＳ Ｐゴシック"/>
              </a:rPr>
              <a:t>:</a:t>
            </a:r>
            <a:endParaRPr lang="ja-JP" sz="1200" dirty="0">
              <a:effectLst/>
              <a:latin typeface="ＭＳ Ｐゴシック"/>
              <a:cs typeface="ＭＳ Ｐゴシック"/>
            </a:endParaRPr>
          </a:p>
          <a:p>
            <a:pPr fontAlgn="base">
              <a:spcAft>
                <a:spcPts val="0"/>
              </a:spcAft>
            </a:pPr>
            <a:r>
              <a:rPr lang="en-US" sz="900" b="1" kern="1200" dirty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 </a:t>
            </a:r>
            <a:endParaRPr lang="ja-JP" sz="1200" dirty="0">
              <a:effectLst/>
              <a:latin typeface="ＭＳ Ｐゴシック"/>
              <a:cs typeface="ＭＳ Ｐゴシック"/>
            </a:endParaRPr>
          </a:p>
          <a:p>
            <a:pPr fontAlgn="base">
              <a:spcAft>
                <a:spcPts val="0"/>
              </a:spcAft>
            </a:pPr>
            <a:r>
              <a:rPr lang="en-US" sz="900" b="1" kern="1200" dirty="0">
                <a:solidFill>
                  <a:srgbClr val="000000"/>
                </a:solidFill>
                <a:effectLst/>
                <a:latin typeface="Arial"/>
                <a:ea typeface="HGP創英角ｺﾞｼｯｸUB"/>
                <a:cs typeface="ＭＳ Ｐゴシック"/>
              </a:rPr>
              <a:t> </a:t>
            </a:r>
            <a:endParaRPr lang="ja-JP" sz="1200" dirty="0">
              <a:effectLst/>
              <a:latin typeface="ＭＳ Ｐゴシック"/>
              <a:cs typeface="ＭＳ Ｐゴシック"/>
            </a:endParaRPr>
          </a:p>
          <a:p>
            <a:pPr fontAlgn="base">
              <a:spcAft>
                <a:spcPts val="0"/>
              </a:spcAft>
            </a:pPr>
            <a:r>
              <a:rPr lang="en-US" sz="1200" dirty="0">
                <a:effectLst/>
                <a:latin typeface="ＭＳ Ｐゴシック"/>
                <a:cs typeface="ＭＳ Ｐゴシック"/>
              </a:rPr>
              <a:t> </a:t>
            </a:r>
            <a:endParaRPr lang="ja-JP" sz="1200" dirty="0">
              <a:effectLst/>
              <a:latin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411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>
                <a:solidFill>
                  <a:schemeClr val="bg1"/>
                </a:solidFill>
              </a:rPr>
              <a:t>Chapter 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3</a:t>
            </a:r>
            <a:r>
              <a:rPr lang="en-US" altLang="ja-JP" sz="4000" b="1" dirty="0">
                <a:solidFill>
                  <a:schemeClr val="bg1"/>
                </a:solidFill>
              </a:rPr>
              <a:t/>
            </a:r>
            <a:br>
              <a:rPr lang="en-US" altLang="ja-JP" sz="4000" b="1" dirty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AK and </a:t>
            </a:r>
            <a:r>
              <a:rPr lang="en-US" altLang="ja-JP" sz="4000" b="1" dirty="0" smtClean="0">
                <a:solidFill>
                  <a:schemeClr val="bg1"/>
                </a:solidFill>
                <a:sym typeface="ＭＳ Ｐゴシック" pitchFamily="50" charset="-128"/>
              </a:rPr>
              <a:t>Conditions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90501" y="16658"/>
            <a:ext cx="8791575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1</a:t>
            </a: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. </a:t>
            </a: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Table of Contents</a:t>
            </a:r>
          </a:p>
        </p:txBody>
      </p:sp>
      <p:graphicFrame>
        <p:nvGraphicFramePr>
          <p:cNvPr id="5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5780"/>
              </p:ext>
            </p:extLst>
          </p:nvPr>
        </p:nvGraphicFramePr>
        <p:xfrm>
          <a:off x="716436" y="794921"/>
          <a:ext cx="7710873" cy="2240232"/>
        </p:xfrm>
        <a:graphic>
          <a:graphicData uri="http://schemas.openxmlformats.org/drawingml/2006/table">
            <a:tbl>
              <a:tblPr/>
              <a:tblGrid>
                <a:gridCol w="1647825"/>
                <a:gridCol w="6063048"/>
              </a:tblGrid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Chapter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Contents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Overview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Basic configuration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AK and Conditions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1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909545"/>
            <a:ext cx="77847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rgbClr val="3333FF"/>
                </a:solidFill>
                <a:latin typeface="+mn-lt"/>
              </a:rPr>
              <a:t>AK for KX-NTV </a:t>
            </a:r>
            <a:r>
              <a:rPr lang="en-US" altLang="ja-JP" dirty="0" smtClean="0">
                <a:latin typeface="+mn-lt"/>
              </a:rPr>
              <a:t>is </a:t>
            </a:r>
            <a:r>
              <a:rPr lang="en-US" altLang="ja-JP" dirty="0">
                <a:latin typeface="+mn-lt"/>
              </a:rPr>
              <a:t>required for KX-NTV instead of User </a:t>
            </a:r>
            <a:r>
              <a:rPr lang="en-US" altLang="ja-JP" dirty="0" smtClean="0">
                <a:latin typeface="+mn-lt"/>
              </a:rPr>
              <a:t>AK in NSX series. </a:t>
            </a:r>
            <a:br>
              <a:rPr lang="en-US" altLang="ja-JP" dirty="0" smtClean="0">
                <a:latin typeface="+mn-lt"/>
              </a:rPr>
            </a:br>
            <a:r>
              <a:rPr lang="en-US" altLang="ja-JP" dirty="0" smtClean="0">
                <a:solidFill>
                  <a:srgbClr val="3333FF"/>
                </a:solidFill>
                <a:latin typeface="+mn-lt"/>
              </a:rPr>
              <a:t>AK for IP extension </a:t>
            </a:r>
            <a:r>
              <a:rPr lang="en-US" altLang="ja-JP" dirty="0" smtClean="0">
                <a:latin typeface="+mn-lt"/>
              </a:rPr>
              <a:t>is required for </a:t>
            </a:r>
            <a:r>
              <a:rPr lang="en-US" altLang="ja-JP" dirty="0">
                <a:latin typeface="+mn-lt"/>
              </a:rPr>
              <a:t>KX-NTV </a:t>
            </a:r>
            <a:r>
              <a:rPr lang="en-US" altLang="ja-JP" dirty="0" smtClean="0">
                <a:latin typeface="+mn-lt"/>
              </a:rPr>
              <a:t>like a NT phone in NS series.</a:t>
            </a:r>
            <a:endParaRPr lang="ja-JP" altLang="en-US" sz="1200" dirty="0"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21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31. Activation Key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79947"/>
              </p:ext>
            </p:extLst>
          </p:nvPr>
        </p:nvGraphicFramePr>
        <p:xfrm>
          <a:off x="1390893" y="1627285"/>
          <a:ext cx="6322008" cy="14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7336"/>
                <a:gridCol w="2107336"/>
                <a:gridCol w="2107336"/>
              </a:tblGrid>
              <a:tr h="48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To</a:t>
                      </a:r>
                      <a:br>
                        <a:rPr kumimoji="1" lang="en-US" altLang="ja-JP" sz="1600" dirty="0" smtClean="0"/>
                      </a:br>
                      <a:r>
                        <a:rPr kumimoji="1" lang="en-US" altLang="ja-JP" sz="1600" dirty="0" smtClean="0"/>
                        <a:t>connect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AK for</a:t>
                      </a:r>
                      <a:br>
                        <a:rPr kumimoji="1" lang="en-US" altLang="ja-JP" sz="1600" dirty="0" smtClean="0"/>
                      </a:br>
                      <a:r>
                        <a:rPr kumimoji="1" lang="en-US" altLang="ja-JP" sz="1600" dirty="0" smtClean="0"/>
                        <a:t>IP-PT</a:t>
                      </a:r>
                      <a:br>
                        <a:rPr kumimoji="1" lang="en-US" altLang="ja-JP" sz="1600" dirty="0" smtClean="0"/>
                      </a:br>
                      <a:r>
                        <a:rPr kumimoji="1" lang="en-US" altLang="ja-JP" sz="1600" dirty="0" smtClean="0"/>
                        <a:t>(KX-NSM) 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AK for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Peripheral</a:t>
                      </a:r>
                      <a:r>
                        <a:rPr kumimoji="1" lang="en-US" altLang="ja-JP" sz="1600" baseline="0" dirty="0" smtClean="0"/>
                        <a:t> Device</a:t>
                      </a:r>
                      <a:r>
                        <a:rPr kumimoji="1" lang="en-US" altLang="ja-JP" sz="1600" dirty="0" smtClean="0"/>
                        <a:t/>
                      </a:r>
                      <a:br>
                        <a:rPr kumimoji="1" lang="en-US" altLang="ja-JP" sz="1600" dirty="0" smtClean="0"/>
                      </a:br>
                      <a:r>
                        <a:rPr kumimoji="1" lang="en-US" altLang="ja-JP" sz="1600" dirty="0" smtClean="0"/>
                        <a:t>(KX-NSXN 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KX-NS</a:t>
                      </a:r>
                      <a:r>
                        <a:rPr kumimoji="1" lang="en-US" altLang="ja-JP" sz="1600" baseline="0" dirty="0" smtClean="0"/>
                        <a:t> series</a:t>
                      </a:r>
                      <a:endParaRPr kumimoji="1" lang="ja-JP" alt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 smtClean="0"/>
                        <a:t>Required</a:t>
                      </a:r>
                      <a:endParaRPr kumimoji="1" lang="ja-JP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j-lt"/>
                      </a:endParaRPr>
                    </a:p>
                  </a:txBody>
                  <a:tcPr/>
                </a:tc>
              </a:tr>
              <a:tr h="15023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KX-NSX</a:t>
                      </a:r>
                      <a:r>
                        <a:rPr kumimoji="1" lang="en-US" altLang="ja-JP" sz="1600" baseline="0" dirty="0" smtClean="0"/>
                        <a:t> series</a:t>
                      </a:r>
                      <a:endParaRPr kumimoji="1" lang="ja-JP" alt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kern="1200" dirty="0" smtClean="0"/>
                        <a:t>Required</a:t>
                      </a:r>
                      <a:endParaRPr kumimoji="1" lang="ja-JP" alt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468"/>
          <p:cNvSpPr txBox="1">
            <a:spLocks noChangeArrowheads="1"/>
          </p:cNvSpPr>
          <p:nvPr/>
        </p:nvSpPr>
        <p:spPr bwMode="auto">
          <a:xfrm>
            <a:off x="3022486" y="4079850"/>
            <a:ext cx="15468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>
                <a:solidFill>
                  <a:srgbClr val="000000"/>
                </a:solidFill>
                <a:ea typeface="HGP創英角ｺﾞｼｯｸUB" pitchFamily="50" charset="-128"/>
              </a:rPr>
              <a:t>KX-NTV150</a:t>
            </a:r>
            <a:endParaRPr lang="en-US" altLang="ja-JP" dirty="0">
              <a:solidFill>
                <a:srgbClr val="000000"/>
              </a:solidFill>
              <a:ea typeface="HGP創英角ｺﾞｼｯｸUB" pitchFamily="50" charset="-128"/>
            </a:endParaRPr>
          </a:p>
        </p:txBody>
      </p:sp>
      <p:sp>
        <p:nvSpPr>
          <p:cNvPr id="13" name="Text Box 468"/>
          <p:cNvSpPr txBox="1">
            <a:spLocks noChangeArrowheads="1"/>
          </p:cNvSpPr>
          <p:nvPr/>
        </p:nvSpPr>
        <p:spPr bwMode="auto">
          <a:xfrm>
            <a:off x="4940188" y="4079850"/>
            <a:ext cx="14119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>
                <a:solidFill>
                  <a:srgbClr val="000000"/>
                </a:solidFill>
                <a:ea typeface="HGP創英角ｺﾞｼｯｸUB" pitchFamily="50" charset="-128"/>
              </a:rPr>
              <a:t>KX-NTV160</a:t>
            </a:r>
            <a:endParaRPr lang="en-US" altLang="ja-JP" dirty="0">
              <a:solidFill>
                <a:srgbClr val="000000"/>
              </a:solidFill>
              <a:ea typeface="HGP創英角ｺﾞｼｯｸUB" pitchFamily="50" charset="-128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57" y="3260246"/>
            <a:ext cx="438934" cy="70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2" y="3260246"/>
            <a:ext cx="458885" cy="74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21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32. Conditions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5858" y="2036551"/>
            <a:ext cx="68522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ja-JP" sz="1400" b="1" dirty="0" smtClean="0"/>
              <a:t>Output </a:t>
            </a:r>
            <a:r>
              <a:rPr lang="en-US" altLang="ja-JP" sz="1400" b="1" dirty="0"/>
              <a:t>port </a:t>
            </a:r>
            <a:r>
              <a:rPr lang="en-US" altLang="ja-JP" sz="1400" b="1" dirty="0" smtClean="0"/>
              <a:t>control</a:t>
            </a:r>
          </a:p>
          <a:p>
            <a:pPr algn="l">
              <a:spcBef>
                <a:spcPts val="0"/>
              </a:spcBef>
            </a:pPr>
            <a:r>
              <a:rPr lang="en-US" altLang="ja-JP" sz="1400" dirty="0" smtClean="0"/>
              <a:t>  It will </a:t>
            </a:r>
            <a:r>
              <a:rPr lang="en-US" altLang="ja-JP" sz="1400" dirty="0"/>
              <a:t>be controlled during the </a:t>
            </a:r>
            <a:r>
              <a:rPr lang="en-US" altLang="ja-JP" sz="1400" dirty="0" smtClean="0"/>
              <a:t>talking.</a:t>
            </a:r>
          </a:p>
          <a:p>
            <a:pPr algn="l">
              <a:spcBef>
                <a:spcPts val="0"/>
              </a:spcBef>
            </a:pPr>
            <a:r>
              <a:rPr lang="en-US" altLang="ja-JP" sz="1400" dirty="0" smtClean="0"/>
              <a:t>  Only </a:t>
            </a:r>
            <a:r>
              <a:rPr lang="en-US" altLang="ja-JP" sz="1400" dirty="0"/>
              <a:t>NT55x,NT54x and SIP </a:t>
            </a:r>
            <a:r>
              <a:rPr lang="en-US" altLang="ja-JP" sz="1400" dirty="0" smtClean="0"/>
              <a:t>terminals can </a:t>
            </a:r>
            <a:r>
              <a:rPr lang="en-US" altLang="ja-JP" sz="1400" dirty="0"/>
              <a:t>send DTMF control signal.</a:t>
            </a:r>
            <a:endParaRPr lang="ja-JP" altLang="ja-JP" sz="1400" dirty="0"/>
          </a:p>
        </p:txBody>
      </p:sp>
      <p:sp>
        <p:nvSpPr>
          <p:cNvPr id="5" name="正方形/長方形 4"/>
          <p:cNvSpPr/>
          <p:nvPr/>
        </p:nvSpPr>
        <p:spPr>
          <a:xfrm>
            <a:off x="333567" y="775597"/>
            <a:ext cx="1459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b="1" dirty="0"/>
              <a:t> </a:t>
            </a:r>
            <a:r>
              <a:rPr lang="en-US" altLang="ja-JP" b="1" dirty="0" smtClean="0"/>
              <a:t>NTV150/160</a:t>
            </a:r>
            <a:endParaRPr lang="ja-JP" altLang="ja-JP" b="1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17240"/>
              </p:ext>
            </p:extLst>
          </p:nvPr>
        </p:nvGraphicFramePr>
        <p:xfrm>
          <a:off x="1008217" y="3222176"/>
          <a:ext cx="7200000" cy="11635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08688"/>
                <a:gridCol w="4291312"/>
              </a:tblGrid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Embedded WEB Server</a:t>
                      </a:r>
                      <a:endParaRPr lang="ja-JP" sz="12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nl-NL" sz="1200" kern="100" dirty="0" smtClean="0">
                          <a:effectLst/>
                        </a:rPr>
                        <a:t>OS</a:t>
                      </a:r>
                      <a:r>
                        <a:rPr lang="nl-NL" sz="1200" kern="100" dirty="0">
                          <a:effectLst/>
                        </a:rPr>
                        <a:t>: Windows 7 / 8 / 10</a:t>
                      </a:r>
                      <a:endParaRPr lang="ja-JP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876300" algn="ctr"/>
                          <a:tab pos="1403350" algn="l"/>
                          <a:tab pos="1752600" algn="r"/>
                          <a:tab pos="467233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Browser: IE7 / IE8 / IE9 / IE10 / IE11 / Firefox</a:t>
                      </a:r>
                      <a:endParaRPr lang="ja-JP" sz="12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Embedded WEB Accounts</a:t>
                      </a:r>
                      <a:endParaRPr lang="ja-JP" sz="12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200" kern="100" dirty="0" smtClean="0">
                          <a:effectLst/>
                        </a:rPr>
                        <a:t>20 accounts</a:t>
                      </a:r>
                      <a:endParaRPr lang="ja-JP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admin / operator / Viewer</a:t>
                      </a:r>
                      <a:endParaRPr lang="ja-JP" sz="12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Embedded WEB Access Restriction</a:t>
                      </a:r>
                      <a:endParaRPr lang="ja-JP" sz="12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Up to 10 users</a:t>
                      </a:r>
                      <a:endParaRPr lang="ja-JP" sz="12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805858" y="2914399"/>
            <a:ext cx="760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kern="100" dirty="0" smtClean="0">
                <a:solidFill>
                  <a:schemeClr val="dk1"/>
                </a:solidFill>
              </a:rPr>
              <a:t>Viewer</a:t>
            </a:r>
            <a:endParaRPr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805858" y="1107387"/>
            <a:ext cx="68522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ja-JP" sz="1400" b="1" dirty="0" smtClean="0"/>
              <a:t>SIP Outgoing</a:t>
            </a:r>
          </a:p>
          <a:p>
            <a:pPr algn="l">
              <a:spcBef>
                <a:spcPts val="0"/>
              </a:spcBef>
            </a:pPr>
            <a:r>
              <a:rPr lang="en-US" altLang="ja-JP" sz="1400" dirty="0" smtClean="0"/>
              <a:t>  When push the call button, it will start to make a call.</a:t>
            </a:r>
          </a:p>
          <a:p>
            <a:pPr algn="l">
              <a:spcBef>
                <a:spcPts val="0"/>
              </a:spcBef>
            </a:pPr>
            <a:r>
              <a:rPr lang="en-US" altLang="ja-JP" sz="1400" dirty="0" smtClean="0"/>
              <a:t>  One telephone number can be assigned for destination. (up to 32 digits)</a:t>
            </a:r>
            <a:endParaRPr lang="ja-JP" altLang="ja-JP" sz="1400" dirty="0"/>
          </a:p>
        </p:txBody>
      </p:sp>
      <p:sp>
        <p:nvSpPr>
          <p:cNvPr id="4" name="円/楕円 3"/>
          <p:cNvSpPr>
            <a:spLocks noChangeAspect="1"/>
          </p:cNvSpPr>
          <p:nvPr/>
        </p:nvSpPr>
        <p:spPr bwMode="auto">
          <a:xfrm>
            <a:off x="711920" y="1181315"/>
            <a:ext cx="144000" cy="144000"/>
          </a:xfrm>
          <a:prstGeom prst="ellipse">
            <a:avLst/>
          </a:prstGeom>
          <a:solidFill>
            <a:srgbClr val="0000CC"/>
          </a:solidFill>
          <a:ln w="317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 bwMode="auto">
          <a:xfrm>
            <a:off x="712418" y="2103534"/>
            <a:ext cx="143004" cy="143004"/>
          </a:xfrm>
          <a:prstGeom prst="ellipse">
            <a:avLst/>
          </a:prstGeom>
          <a:solidFill>
            <a:srgbClr val="0000CC"/>
          </a:solidFill>
          <a:ln w="317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712418" y="2996785"/>
            <a:ext cx="143004" cy="143004"/>
          </a:xfrm>
          <a:prstGeom prst="ellipse">
            <a:avLst/>
          </a:prstGeom>
          <a:solidFill>
            <a:srgbClr val="0000CC"/>
          </a:solidFill>
          <a:ln w="317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54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21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32. Conditions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567" y="766247"/>
            <a:ext cx="1459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b="1" dirty="0"/>
              <a:t> </a:t>
            </a:r>
            <a:r>
              <a:rPr lang="en-US" altLang="ja-JP" b="1" dirty="0" smtClean="0"/>
              <a:t>NTV150 only</a:t>
            </a:r>
            <a:endParaRPr lang="ja-JP" altLang="ja-JP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805858" y="1066701"/>
            <a:ext cx="620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kern="100" dirty="0" smtClean="0">
                <a:solidFill>
                  <a:schemeClr val="dk1"/>
                </a:solidFill>
              </a:rPr>
              <a:t>Wi-Fi</a:t>
            </a:r>
            <a:endParaRPr lang="ja-JP" altLang="en-US" sz="14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48750"/>
              </p:ext>
            </p:extLst>
          </p:nvPr>
        </p:nvGraphicFramePr>
        <p:xfrm>
          <a:off x="989167" y="1380507"/>
          <a:ext cx="7200000" cy="14572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906558"/>
                <a:gridCol w="4293442"/>
              </a:tblGrid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TYPE </a:t>
                      </a:r>
                      <a:endParaRPr lang="ja-JP" sz="1200" b="1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IEEE802.11 b/g/n 2.4GHz</a:t>
                      </a:r>
                      <a:endParaRPr lang="ja-JP" sz="1200" b="1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Antenna</a:t>
                      </a:r>
                      <a:endParaRPr lang="ja-JP" sz="1200" b="1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2x2</a:t>
                      </a:r>
                      <a:endParaRPr lang="ja-JP" sz="1200" b="1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Channel</a:t>
                      </a:r>
                      <a:endParaRPr lang="ja-JP" sz="1200" b="1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1-13ch(for NE etc. except US) / 1-11ch(for US</a:t>
                      </a:r>
                      <a:r>
                        <a:rPr lang="en-US" sz="1200" kern="100" dirty="0" smtClean="0">
                          <a:effectLst/>
                        </a:rPr>
                        <a:t>)</a:t>
                      </a:r>
                      <a:endParaRPr lang="ja-JP" sz="1200" b="1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Security (Encryption)</a:t>
                      </a:r>
                      <a:endParaRPr lang="ja-JP" sz="1200" b="1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WEP(64bit/128bit), WPA(TKIP/AES), </a:t>
                      </a:r>
                      <a:endParaRPr lang="ja-JP" sz="12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WPA2(TKIP/AES)</a:t>
                      </a:r>
                      <a:endParaRPr lang="ja-JP" sz="1200" b="1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</a:tr>
              <a:tr h="171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/>
                        <a:t>WPS (Wi-Fi Protected Setup)</a:t>
                      </a:r>
                      <a:endParaRPr lang="ja-JP" altLang="en-US" sz="1200" b="1" dirty="0" smtClean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supported</a:t>
                      </a:r>
                      <a:endParaRPr lang="ja-JP" sz="1200" b="1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72000" marR="72000" marT="36000" marB="36000"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80573"/>
              </p:ext>
            </p:extLst>
          </p:nvPr>
        </p:nvGraphicFramePr>
        <p:xfrm>
          <a:off x="989167" y="3763705"/>
          <a:ext cx="7200000" cy="57600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909208"/>
                <a:gridCol w="4290792"/>
              </a:tblGrid>
              <a:tr h="2880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1200" kern="100" dirty="0" smtClean="0">
                          <a:effectLst/>
                        </a:rPr>
                        <a:t>NTV150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1200" kern="100" dirty="0" smtClean="0">
                          <a:effectLst/>
                        </a:rPr>
                        <a:t>0 ~ 40 degrees Celsius (Operating range)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</a:tr>
              <a:tr h="2880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1200" kern="100" dirty="0" smtClean="0">
                          <a:effectLst/>
                        </a:rPr>
                        <a:t>NTV160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1200" kern="100" dirty="0" smtClean="0">
                          <a:effectLst/>
                        </a:rPr>
                        <a:t>-10 ~ 50 degrees Celsius (Operating range)</a:t>
                      </a:r>
                      <a:endParaRPr kumimoji="1" lang="ja-JP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805858" y="3456612"/>
            <a:ext cx="2072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kern="100" dirty="0">
                <a:solidFill>
                  <a:schemeClr val="dk1"/>
                </a:solidFill>
              </a:rPr>
              <a:t>Ambient Temperature </a:t>
            </a:r>
            <a:endParaRPr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33567" y="3150597"/>
            <a:ext cx="1459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b="1" dirty="0"/>
              <a:t> </a:t>
            </a:r>
            <a:r>
              <a:rPr lang="en-US" altLang="ja-JP" b="1" dirty="0" smtClean="0"/>
              <a:t>NTV150/160</a:t>
            </a:r>
            <a:endParaRPr lang="ja-JP" altLang="ja-JP" b="1" dirty="0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712418" y="3538998"/>
            <a:ext cx="143004" cy="143004"/>
          </a:xfrm>
          <a:prstGeom prst="ellipse">
            <a:avLst/>
          </a:prstGeom>
          <a:solidFill>
            <a:srgbClr val="0000CC"/>
          </a:solidFill>
          <a:ln w="317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 bwMode="auto">
          <a:xfrm>
            <a:off x="712418" y="1149087"/>
            <a:ext cx="143004" cy="143004"/>
          </a:xfrm>
          <a:prstGeom prst="ellipse">
            <a:avLst/>
          </a:prstGeom>
          <a:solidFill>
            <a:srgbClr val="0000CC"/>
          </a:solidFill>
          <a:ln w="317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>
                <a:solidFill>
                  <a:schemeClr val="bg1"/>
                </a:solidFill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 smtClean="0">
                <a:solidFill>
                  <a:schemeClr val="bg1"/>
                </a:solidFill>
              </a:rPr>
              <a:t>Appendix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24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Appendix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14450" y="1183065"/>
            <a:ext cx="6515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spcBef>
                <a:spcPts val="0"/>
              </a:spcBef>
            </a:pPr>
            <a:r>
              <a:rPr lang="en-US" altLang="ja-JP" sz="1400" b="1" dirty="0" smtClean="0">
                <a:latin typeface="+mn-lt"/>
              </a:rPr>
              <a:t>Vivotek </a:t>
            </a:r>
            <a:r>
              <a:rPr lang="en-US" altLang="ja-JP" sz="1400" b="1" dirty="0">
                <a:latin typeface="+mn-lt"/>
              </a:rPr>
              <a:t>ST7501 and </a:t>
            </a:r>
            <a:r>
              <a:rPr lang="en-US" altLang="ja-JP" sz="1400" b="1" dirty="0" smtClean="0">
                <a:latin typeface="+mn-lt"/>
              </a:rPr>
              <a:t>iViewer</a:t>
            </a:r>
            <a:endParaRPr lang="en-US" altLang="ja-JP" sz="1200" b="1" dirty="0">
              <a:latin typeface="+mn-lt"/>
            </a:endParaRPr>
          </a:p>
          <a:p>
            <a:pPr marL="0" lvl="1" algn="l">
              <a:spcBef>
                <a:spcPts val="0"/>
              </a:spcBef>
            </a:pPr>
            <a:r>
              <a:rPr lang="en-US" altLang="ja-JP" sz="1400" dirty="0" smtClean="0">
                <a:latin typeface="+mn-lt"/>
              </a:rPr>
              <a:t>Vivotek </a:t>
            </a:r>
            <a:r>
              <a:rPr lang="en-US" altLang="ja-JP" sz="1400" dirty="0">
                <a:latin typeface="+mn-lt"/>
              </a:rPr>
              <a:t>ST7501(CMS) and iViewer(Viewer APP for Mobile) can connect to NTV150/160 and User can operate all function of them </a:t>
            </a:r>
            <a:r>
              <a:rPr lang="en-US" altLang="ja-JP" sz="1400" dirty="0" smtClean="0">
                <a:latin typeface="+mn-lt"/>
              </a:rPr>
              <a:t>.</a:t>
            </a:r>
            <a:endParaRPr lang="ja-JP" altLang="ja-JP" sz="1400" dirty="0">
              <a:latin typeface="+mn-lt"/>
            </a:endParaRPr>
          </a:p>
        </p:txBody>
      </p:sp>
      <p:pic>
        <p:nvPicPr>
          <p:cNvPr id="4" name="Picture 3" descr="C:\Users\4023834\Desktop\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63919"/>
            <a:ext cx="2881715" cy="1752845"/>
          </a:xfrm>
          <a:prstGeom prst="rect">
            <a:avLst/>
          </a:prstGeom>
          <a:noFill/>
          <a:extLst/>
        </p:spPr>
      </p:pic>
      <p:sp>
        <p:nvSpPr>
          <p:cNvPr id="5" name="正方形/長方形 4"/>
          <p:cNvSpPr/>
          <p:nvPr/>
        </p:nvSpPr>
        <p:spPr>
          <a:xfrm>
            <a:off x="1162050" y="4142928"/>
            <a:ext cx="2914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spcBef>
                <a:spcPts val="0"/>
              </a:spcBef>
            </a:pPr>
            <a:r>
              <a:rPr lang="en-US" altLang="ja-JP" sz="1200" b="1" dirty="0" smtClean="0">
                <a:latin typeface="+mn-lt"/>
              </a:rPr>
              <a:t>CMS(Central </a:t>
            </a:r>
            <a:r>
              <a:rPr lang="en-US" altLang="ja-JP" sz="1200" b="1" dirty="0">
                <a:latin typeface="+mn-lt"/>
              </a:rPr>
              <a:t>Management Software)</a:t>
            </a:r>
            <a:r>
              <a:rPr lang="en-US" altLang="ja-JP" sz="1200" b="1" dirty="0" smtClean="0">
                <a:latin typeface="+mn-lt"/>
              </a:rPr>
              <a:t> 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48199" y="2665600"/>
            <a:ext cx="431482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Features</a:t>
            </a:r>
          </a:p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- 32-channel </a:t>
            </a:r>
            <a:r>
              <a:rPr lang="en-US" altLang="ja-JP" sz="1100" b="1" dirty="0">
                <a:latin typeface="+mn-lt"/>
              </a:rPr>
              <a:t>Live Video </a:t>
            </a:r>
            <a:r>
              <a:rPr lang="en-US" altLang="ja-JP" sz="1100" b="1" dirty="0" smtClean="0">
                <a:latin typeface="+mn-lt"/>
              </a:rPr>
              <a:t>Monitoring</a:t>
            </a:r>
          </a:p>
          <a:p>
            <a:pPr lvl="0"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PTZ/</a:t>
            </a:r>
            <a:r>
              <a:rPr lang="en-US" altLang="ja-JP" sz="1100" b="1" dirty="0" err="1" smtClean="0">
                <a:latin typeface="+mn-lt"/>
              </a:rPr>
              <a:t>ePTZ</a:t>
            </a:r>
            <a:r>
              <a:rPr lang="en-US" altLang="ja-JP" sz="1100" b="1" dirty="0" smtClean="0">
                <a:latin typeface="+mn-lt"/>
              </a:rPr>
              <a:t> </a:t>
            </a:r>
            <a:r>
              <a:rPr lang="en-US" altLang="ja-JP" sz="1100" b="1" dirty="0">
                <a:latin typeface="+mn-lt"/>
              </a:rPr>
              <a:t>Function </a:t>
            </a:r>
            <a:r>
              <a:rPr lang="en-US" altLang="ja-JP" sz="1100" b="1" dirty="0" smtClean="0">
                <a:latin typeface="+mn-lt"/>
              </a:rPr>
              <a:t>Control</a:t>
            </a:r>
          </a:p>
          <a:p>
            <a:pPr lvl="0"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Event </a:t>
            </a:r>
            <a:r>
              <a:rPr lang="en-US" altLang="ja-JP" sz="1100" b="1" dirty="0">
                <a:latin typeface="+mn-lt"/>
              </a:rPr>
              <a:t>Alarm </a:t>
            </a:r>
            <a:r>
              <a:rPr lang="en-US" altLang="ja-JP" sz="1100" b="1" dirty="0" smtClean="0">
                <a:latin typeface="+mn-lt"/>
              </a:rPr>
              <a:t>Management</a:t>
            </a:r>
          </a:p>
          <a:p>
            <a:pPr lvl="0"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Overall </a:t>
            </a:r>
            <a:r>
              <a:rPr lang="en-US" altLang="ja-JP" sz="1100" b="1" dirty="0">
                <a:latin typeface="+mn-lt"/>
              </a:rPr>
              <a:t>Device Management </a:t>
            </a:r>
            <a:r>
              <a:rPr lang="en-US" altLang="ja-JP" sz="1100" b="1" dirty="0" smtClean="0">
                <a:latin typeface="+mn-lt"/>
              </a:rPr>
              <a:t>through Intuitive </a:t>
            </a:r>
            <a:r>
              <a:rPr lang="en-US" altLang="ja-JP" sz="1100" b="1" dirty="0">
                <a:latin typeface="+mn-lt"/>
              </a:rPr>
              <a:t>E-map </a:t>
            </a:r>
            <a:r>
              <a:rPr lang="en-US" altLang="ja-JP" sz="1100" b="1" dirty="0" smtClean="0">
                <a:latin typeface="+mn-lt"/>
              </a:rPr>
              <a:t>Feature</a:t>
            </a:r>
          </a:p>
          <a:p>
            <a:pPr lvl="0"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Two-way </a:t>
            </a:r>
            <a:r>
              <a:rPr lang="en-US" altLang="ja-JP" sz="1100" b="1" dirty="0">
                <a:latin typeface="+mn-lt"/>
              </a:rPr>
              <a:t>Audio, Multi-channel Audio </a:t>
            </a:r>
            <a:r>
              <a:rPr lang="en-US" altLang="ja-JP" sz="1100" b="1" dirty="0" smtClean="0">
                <a:latin typeface="+mn-lt"/>
              </a:rPr>
              <a:t>Broadcast</a:t>
            </a:r>
          </a:p>
          <a:p>
            <a:pPr lvl="0"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Instant </a:t>
            </a:r>
            <a:r>
              <a:rPr lang="en-US" altLang="ja-JP" sz="1100" b="1" dirty="0">
                <a:latin typeface="+mn-lt"/>
              </a:rPr>
              <a:t>Replay &amp; Playback on Live </a:t>
            </a:r>
            <a:r>
              <a:rPr lang="en-US" altLang="ja-JP" sz="1100" b="1" dirty="0" smtClean="0">
                <a:latin typeface="+mn-lt"/>
              </a:rPr>
              <a:t>Client</a:t>
            </a:r>
          </a:p>
          <a:p>
            <a:pPr lvl="0"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Auto </a:t>
            </a:r>
            <a:r>
              <a:rPr lang="en-US" altLang="ja-JP" sz="1100" b="1" dirty="0">
                <a:latin typeface="+mn-lt"/>
              </a:rPr>
              <a:t>Stream Size for Reducing Display </a:t>
            </a:r>
            <a:r>
              <a:rPr lang="en-US" altLang="ja-JP" sz="1100" b="1" dirty="0" smtClean="0">
                <a:latin typeface="+mn-lt"/>
              </a:rPr>
              <a:t>Loading</a:t>
            </a:r>
          </a:p>
          <a:p>
            <a:pPr lvl="0"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Directly </a:t>
            </a:r>
            <a:r>
              <a:rPr lang="en-US" altLang="ja-JP" sz="1100" b="1" dirty="0">
                <a:latin typeface="+mn-lt"/>
              </a:rPr>
              <a:t>Set up Basic Parameters for </a:t>
            </a:r>
            <a:r>
              <a:rPr lang="en-US" altLang="ja-JP" sz="1100" b="1" dirty="0" smtClean="0">
                <a:latin typeface="+mn-lt"/>
              </a:rPr>
              <a:t>Cameras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94121" y="821323"/>
            <a:ext cx="2021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altLang="ja-JP" b="1" kern="0" dirty="0"/>
              <a:t>Viewer Application</a:t>
            </a:r>
            <a:endParaRPr lang="ja-JP" altLang="ja-JP" b="1" kern="100" dirty="0">
              <a:latin typeface="ＭＳ 明朝"/>
              <a:cs typeface="ＭＳ 明朝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15406" y="2238316"/>
            <a:ext cx="2061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/>
              <a:t>Vivotek ST7501(CMS) 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026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94121" y="821323"/>
            <a:ext cx="2021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altLang="ja-JP" b="1" kern="0" dirty="0"/>
              <a:t>Viewer Application</a:t>
            </a:r>
            <a:endParaRPr lang="ja-JP" altLang="ja-JP" b="1" kern="100" dirty="0">
              <a:latin typeface="ＭＳ 明朝"/>
              <a:cs typeface="ＭＳ 明朝"/>
            </a:endParaRPr>
          </a:p>
        </p:txBody>
      </p:sp>
      <p:pic>
        <p:nvPicPr>
          <p:cNvPr id="4" name="図 3" descr="VIVOTEK iViewer 1.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43" y="1631663"/>
            <a:ext cx="1219061" cy="2051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 descr="VIVOTEK iViewer 1.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4871" y="1631663"/>
            <a:ext cx="1233609" cy="2086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362450" y="2511484"/>
            <a:ext cx="43815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Features</a:t>
            </a:r>
          </a:p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Multi-channel </a:t>
            </a:r>
            <a:r>
              <a:rPr lang="en-US" altLang="ja-JP" sz="1100" b="1" dirty="0">
                <a:latin typeface="+mn-lt"/>
              </a:rPr>
              <a:t>Live View &amp; Single Channel </a:t>
            </a:r>
            <a:r>
              <a:rPr lang="en-US" altLang="ja-JP" sz="1100" b="1" dirty="0" smtClean="0">
                <a:latin typeface="+mn-lt"/>
              </a:rPr>
              <a:t>Playback</a:t>
            </a:r>
          </a:p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Variable-Speed </a:t>
            </a:r>
            <a:r>
              <a:rPr lang="en-US" altLang="ja-JP" sz="1100" b="1" dirty="0">
                <a:latin typeface="+mn-lt"/>
              </a:rPr>
              <a:t>Fast-Forward and Reverse for </a:t>
            </a:r>
            <a:r>
              <a:rPr lang="en-US" altLang="ja-JP" sz="1100" b="1" dirty="0" smtClean="0">
                <a:latin typeface="+mn-lt"/>
              </a:rPr>
              <a:t>Playback</a:t>
            </a:r>
          </a:p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Multi-Stream Selection</a:t>
            </a:r>
          </a:p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Vertical </a:t>
            </a:r>
            <a:r>
              <a:rPr lang="en-US" altLang="ja-JP" sz="1100" b="1" dirty="0">
                <a:latin typeface="+mn-lt"/>
              </a:rPr>
              <a:t>(Portrait) or Horizontal (Landscape) Mode </a:t>
            </a:r>
            <a:r>
              <a:rPr lang="en-US" altLang="ja-JP" sz="1100" b="1" dirty="0" smtClean="0">
                <a:latin typeface="+mn-lt"/>
              </a:rPr>
              <a:t>Rotation</a:t>
            </a:r>
          </a:p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Snapshot Option</a:t>
            </a:r>
          </a:p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PTZ Control</a:t>
            </a:r>
          </a:p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</a:t>
            </a:r>
            <a:r>
              <a:rPr lang="en-US" altLang="ja-JP" sz="1100" b="1" dirty="0" err="1" smtClean="0">
                <a:latin typeface="+mn-lt"/>
              </a:rPr>
              <a:t>PiP</a:t>
            </a:r>
            <a:r>
              <a:rPr lang="en-US" altLang="ja-JP" sz="1100" b="1" dirty="0" smtClean="0">
                <a:latin typeface="+mn-lt"/>
              </a:rPr>
              <a:t> </a:t>
            </a:r>
            <a:r>
              <a:rPr lang="en-US" altLang="ja-JP" sz="1100" b="1" dirty="0">
                <a:latin typeface="+mn-lt"/>
              </a:rPr>
              <a:t>(Picture in Picture) </a:t>
            </a:r>
            <a:r>
              <a:rPr lang="en-US" altLang="ja-JP" sz="1100" b="1" dirty="0" smtClean="0">
                <a:latin typeface="+mn-lt"/>
              </a:rPr>
              <a:t>Control</a:t>
            </a:r>
          </a:p>
          <a:p>
            <a:pPr algn="l">
              <a:spcBef>
                <a:spcPts val="0"/>
              </a:spcBef>
            </a:pPr>
            <a:r>
              <a:rPr lang="en-US" altLang="ja-JP" sz="1100" b="1" dirty="0" smtClean="0">
                <a:latin typeface="+mn-lt"/>
              </a:rPr>
              <a:t> - One </a:t>
            </a:r>
            <a:r>
              <a:rPr lang="en-US" altLang="ja-JP" sz="1100" b="1" dirty="0">
                <a:latin typeface="+mn-lt"/>
              </a:rPr>
              <a:t>Way </a:t>
            </a:r>
            <a:r>
              <a:rPr lang="en-US" altLang="ja-JP" sz="1100" b="1" dirty="0" smtClean="0">
                <a:latin typeface="+mn-lt"/>
              </a:rPr>
              <a:t>Audio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091855" y="1908662"/>
            <a:ext cx="42806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/>
              <a:t>Supported OS: iOS 6.0 or late, Android 2.3.3 or above</a:t>
            </a:r>
            <a:endParaRPr lang="ja-JP" altLang="ja-JP" sz="12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4167113" y="1415893"/>
            <a:ext cx="809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l">
              <a:spcBef>
                <a:spcPts val="0"/>
              </a:spcBef>
            </a:pPr>
            <a:r>
              <a:rPr lang="en-US" altLang="ja-JP" sz="1400" b="1" dirty="0"/>
              <a:t>iViewer</a:t>
            </a:r>
            <a:endParaRPr lang="en-US" altLang="ja-JP" sz="12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4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Appendix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1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14193"/>
              </p:ext>
            </p:extLst>
          </p:nvPr>
        </p:nvGraphicFramePr>
        <p:xfrm>
          <a:off x="1551623" y="1295395"/>
          <a:ext cx="6040754" cy="26554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24977"/>
                <a:gridCol w="1941916"/>
                <a:gridCol w="2373861"/>
              </a:tblGrid>
              <a:tr h="3615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+mn-lt"/>
                        </a:rPr>
                        <a:t>Feature</a:t>
                      </a:r>
                      <a:endParaRPr lang="ja-JP" sz="1200" b="1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+mn-lt"/>
                        </a:rPr>
                        <a:t>KX-NTV150 / KX-NTV160</a:t>
                      </a:r>
                      <a:endParaRPr lang="ja-JP" sz="1200" b="1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0" marB="0" anchor="ctr"/>
                </a:tc>
              </a:tr>
              <a:tr h="2275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+mn-lt"/>
                        </a:rPr>
                        <a:t>Image Sensor</a:t>
                      </a:r>
                      <a:endParaRPr lang="ja-JP" sz="1200" b="1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Type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1/3.2" Progressive CMOS 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</a:tr>
              <a:tr h="227589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+mn-lt"/>
                        </a:rPr>
                        <a:t>Lens</a:t>
                      </a:r>
                      <a:endParaRPr lang="ja-JP" sz="1200" b="1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Type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  <a:latin typeface="+mn-lt"/>
                        </a:rPr>
                        <a:t>Fixed-focal</a:t>
                      </a:r>
                      <a:endParaRPr lang="ja-JP" sz="1200" b="0" kern="10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</a:tr>
              <a:tr h="2275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Focus Range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 smtClean="0">
                          <a:effectLst/>
                          <a:latin typeface="+mn-lt"/>
                        </a:rPr>
                        <a:t>∞ ~ 0.4 </a:t>
                      </a:r>
                      <a:r>
                        <a:rPr lang="en-US" sz="1200" b="0" kern="0" dirty="0">
                          <a:effectLst/>
                          <a:latin typeface="+mn-lt"/>
                        </a:rPr>
                        <a:t>(TBD) m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</a:tr>
              <a:tr h="227589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+mn-lt"/>
                        </a:rPr>
                        <a:t>Field of View</a:t>
                      </a:r>
                      <a:endParaRPr lang="ja-JP" sz="1200" b="1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+mn-lt"/>
                        </a:rPr>
                        <a:t>(Image aspect=4:3)</a:t>
                      </a:r>
                      <a:endParaRPr lang="ja-JP" sz="1200" b="1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Horizontal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92°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</a:tr>
              <a:tr h="2275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Vertical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70°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</a:tr>
              <a:tr h="2275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  <a:latin typeface="+mn-lt"/>
                        </a:rPr>
                        <a:t>Diagonal</a:t>
                      </a:r>
                      <a:endParaRPr lang="ja-JP" sz="1200" b="0" kern="10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115°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</a:tr>
              <a:tr h="227589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+mn-lt"/>
                        </a:rPr>
                        <a:t>Field of View</a:t>
                      </a:r>
                      <a:endParaRPr lang="ja-JP" sz="1200" b="1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+mn-lt"/>
                        </a:rPr>
                        <a:t>(Image aspect=16:9)</a:t>
                      </a:r>
                      <a:endParaRPr lang="ja-JP" sz="1200" b="1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Horizontal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92°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</a:tr>
              <a:tr h="2275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Vertical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52°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</a:tr>
              <a:tr h="2275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+mn-lt"/>
                        </a:rPr>
                        <a:t>Diagonal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kern="0" dirty="0" smtClean="0">
                          <a:effectLst/>
                          <a:latin typeface="+mn-lt"/>
                        </a:rPr>
                        <a:t>106°</a:t>
                      </a:r>
                      <a:endParaRPr lang="ja-JP" sz="1200" b="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8988" y="788277"/>
            <a:ext cx="1440065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C</a:t>
            </a:r>
            <a:r>
              <a:rPr kumimoji="1" lang="en-US" altLang="ja-JP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Arial" pitchFamily="34" charset="0"/>
              </a:rPr>
              <a:t>amera Block</a:t>
            </a:r>
            <a:endParaRPr kumimoji="1" lang="en-US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4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Appendix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6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49854"/>
              </p:ext>
            </p:extLst>
          </p:nvPr>
        </p:nvGraphicFramePr>
        <p:xfrm>
          <a:off x="914399" y="1262403"/>
          <a:ext cx="7410451" cy="27605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14451"/>
                <a:gridCol w="1171575"/>
                <a:gridCol w="2800350"/>
                <a:gridCol w="2124075"/>
              </a:tblGrid>
              <a:tr h="2951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+mn-lt"/>
                        </a:rPr>
                        <a:t>Feature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+mn-lt"/>
                        </a:rPr>
                        <a:t>KX-NTV150,KX-NTV160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85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Number of </a:t>
                      </a:r>
                      <a:r>
                        <a:rPr lang="en-US" sz="1100" kern="0" dirty="0" smtClean="0">
                          <a:effectLst/>
                          <a:latin typeface="+mn-lt"/>
                        </a:rPr>
                        <a:t>Stream</a:t>
                      </a:r>
                      <a:endParaRPr lang="ja-JP" sz="1100" kern="100" dirty="0">
                        <a:effectLst/>
                        <a:latin typeface="+mn-lt"/>
                      </a:endParaRPr>
                    </a:p>
                  </a:txBody>
                  <a:tcPr marL="26592" marR="26592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 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36000" marB="3600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+mn-lt"/>
                        </a:rPr>
                        <a:t>3 (Stream1, </a:t>
                      </a:r>
                      <a:r>
                        <a:rPr lang="en-US" sz="1100" kern="100" dirty="0" smtClean="0">
                          <a:effectLst/>
                          <a:latin typeface="+mn-lt"/>
                        </a:rPr>
                        <a:t>Stream2,Stream3)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baseline="0" dirty="0" smtClean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Stream1:for 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RTSP, Stream2:for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SIP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Stream3:for 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RTSP of mobile phone (Resolution is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fixed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QVGA(320x240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))</a:t>
                      </a:r>
                      <a:endParaRPr lang="ja-JP" sz="1100" dirty="0"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26592" marR="26592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Codec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ja-JP" sz="1100" kern="10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36000" marB="3600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Support H.264 and </a:t>
                      </a:r>
                      <a:r>
                        <a:rPr lang="en-US" sz="1100" kern="0" dirty="0" smtClean="0">
                          <a:effectLst/>
                          <a:latin typeface="+mn-lt"/>
                        </a:rPr>
                        <a:t>JPEG </a:t>
                      </a:r>
                      <a:r>
                        <a:rPr lang="en-US" sz="1100" kern="1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100" kern="100" dirty="0">
                          <a:effectLst/>
                          <a:latin typeface="+mn-lt"/>
                        </a:rPr>
                        <a:t>only for RTSP</a:t>
                      </a:r>
                      <a:r>
                        <a:rPr lang="en-US" sz="1100" kern="100" dirty="0" smtClean="0">
                          <a:effectLst/>
                          <a:latin typeface="+mn-lt"/>
                        </a:rPr>
                        <a:t>)</a:t>
                      </a:r>
                      <a:endParaRPr lang="ja-JP" sz="1100" kern="100" dirty="0">
                        <a:effectLst/>
                        <a:latin typeface="+mn-lt"/>
                      </a:endParaRPr>
                    </a:p>
                  </a:txBody>
                  <a:tcPr marL="26592" marR="26592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Resolution</a:t>
                      </a:r>
                      <a:endParaRPr lang="ja-JP" sz="1100" kern="10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 </a:t>
                      </a:r>
                      <a:endParaRPr lang="ja-JP" sz="1100" kern="10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36000" marB="3600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100" kern="0" dirty="0">
                          <a:effectLst/>
                          <a:latin typeface="+mn-lt"/>
                        </a:rPr>
                        <a:t>Stream1 and 2)</a:t>
                      </a:r>
                      <a:endParaRPr lang="ja-JP" sz="1100" kern="100" dirty="0">
                        <a:effectLst/>
                        <a:latin typeface="+mn-lt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1600x1200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, 1280x960, 1280x720, 1024x768, 640x480, 640x360, 386x216, 352x288, 320x240,176x144</a:t>
                      </a:r>
                      <a:endParaRPr lang="ja-JP" sz="1100" dirty="0">
                        <a:effectLst/>
                        <a:latin typeface="+mn-lt"/>
                        <a:ea typeface="ＭＳ Ｐゴシック"/>
                        <a:cs typeface="Arial"/>
                      </a:endParaRPr>
                    </a:p>
                  </a:txBody>
                  <a:tcPr marL="26592" marR="26592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5720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Frame rate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+mn-lt"/>
                        </a:rPr>
                        <a:t>Maximum frame rate setting</a:t>
                      </a:r>
                      <a:endParaRPr lang="ja-JP" sz="1100" kern="10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36000" marB="3600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100" kern="0" dirty="0">
                          <a:effectLst/>
                          <a:latin typeface="+mn-lt"/>
                        </a:rPr>
                        <a:t>Stream1 and 2)</a:t>
                      </a:r>
                      <a:endParaRPr lang="ja-JP" sz="1100" kern="100" dirty="0">
                        <a:effectLst/>
                        <a:latin typeface="+mn-lt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1,2,3,5,8,10,12,15,20,25,30fps,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customized(1 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- 30fps)</a:t>
                      </a:r>
                      <a:endParaRPr lang="ja-JP" sz="1100" dirty="0">
                        <a:effectLst/>
                        <a:latin typeface="+mn-lt"/>
                        <a:cs typeface="ＭＳ Ｐゴシック"/>
                      </a:endParaRPr>
                    </a:p>
                  </a:txBody>
                  <a:tcPr marL="26592" marR="26592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905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Maximum performance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(Stream1 and 2)</a:t>
                      </a:r>
                      <a:endParaRPr lang="ja-JP" sz="110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H.264: </a:t>
                      </a:r>
                      <a:r>
                        <a:rPr lang="en-US" sz="1100" kern="0" dirty="0" smtClean="0">
                          <a:effectLst/>
                          <a:latin typeface="+mn-lt"/>
                        </a:rPr>
                        <a:t>30fps@1600x1200</a:t>
                      </a:r>
                      <a:endParaRPr lang="en-US" sz="1100" kern="100" dirty="0" smtClean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baseline="0" dirty="0" smtClean="0">
                          <a:effectLst/>
                          <a:latin typeface="+mn-lt"/>
                        </a:rPr>
                        <a:t>            </a:t>
                      </a:r>
                      <a:r>
                        <a:rPr lang="en-US" sz="1100" kern="0" dirty="0" smtClean="0">
                          <a:effectLst/>
                          <a:latin typeface="+mn-lt"/>
                        </a:rPr>
                        <a:t>30fps@1280x720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100" kern="0" dirty="0" smtClean="0">
                          <a:effectLst/>
                          <a:latin typeface="+mn-lt"/>
                        </a:rPr>
                        <a:t>(Stream1 and 2)</a:t>
                      </a:r>
                      <a:endParaRPr lang="ja-JP" altLang="ja-JP" sz="1100" kern="100" dirty="0" smtClean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100" kern="0" dirty="0" smtClean="0">
                          <a:effectLst/>
                          <a:latin typeface="+mn-lt"/>
                        </a:rPr>
                        <a:t>MJPEG: 30fps@1600x1200</a:t>
                      </a:r>
                      <a:endParaRPr lang="en-US" altLang="ja-JP" sz="1100" kern="100" dirty="0" smtClean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100" kern="100" baseline="0" dirty="0" smtClean="0">
                          <a:effectLst/>
                          <a:latin typeface="+mn-lt"/>
                        </a:rPr>
                        <a:t>               </a:t>
                      </a:r>
                      <a:r>
                        <a:rPr lang="en-US" altLang="ja-JP" sz="1100" kern="0" dirty="0" smtClean="0">
                          <a:effectLst/>
                          <a:latin typeface="+mn-lt"/>
                        </a:rPr>
                        <a:t>30fps@1280x720</a:t>
                      </a:r>
                      <a:endParaRPr lang="ja-JP" altLang="ja-JP" sz="1100" kern="100" dirty="0" smtClean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26592" marR="26592" marT="36000" marB="36000"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750383" y="785397"/>
            <a:ext cx="2734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Bef>
                <a:spcPts val="0"/>
              </a:spcBef>
            </a:pPr>
            <a:r>
              <a:rPr lang="en-US" altLang="ja-JP" b="1" dirty="0"/>
              <a:t>V</a:t>
            </a:r>
            <a:r>
              <a:rPr lang="en-US" altLang="ja-JP" b="1" dirty="0" bmk=""/>
              <a:t>ideo (Live View Settings)</a:t>
            </a:r>
            <a:endParaRPr lang="en-US" altLang="ja-JP" b="1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24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Appendix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8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1897"/>
              </p:ext>
            </p:extLst>
          </p:nvPr>
        </p:nvGraphicFramePr>
        <p:xfrm>
          <a:off x="1475977" y="1343025"/>
          <a:ext cx="6137275" cy="259521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74800"/>
                <a:gridCol w="1574800"/>
                <a:gridCol w="2987675"/>
              </a:tblGrid>
              <a:tr h="288319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100" kern="0" dirty="0">
                          <a:effectLst/>
                          <a:latin typeface="+mn-lt"/>
                        </a:rPr>
                        <a:t>Feature</a:t>
                      </a:r>
                      <a:endParaRPr kumimoji="1" lang="ja-JP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+mn-lt"/>
                        </a:rPr>
                        <a:t>KX-NTV150,KX-NTV160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0" marB="0" anchor="ctr"/>
                </a:tc>
              </a:tr>
              <a:tr h="4275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Echo Canceller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100" kern="0" dirty="0">
                          <a:effectLst/>
                          <a:latin typeface="+mn-lt"/>
                        </a:rPr>
                        <a:t> </a:t>
                      </a:r>
                      <a:endParaRPr kumimoji="1" lang="ja-JP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36000" marB="36000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Include function of echo canceller</a:t>
                      </a:r>
                      <a:endParaRPr lang="ja-JP" sz="1100" kern="1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Half</a:t>
                      </a:r>
                      <a:r>
                        <a:rPr lang="ja-JP" sz="1100" kern="0" dirty="0">
                          <a:effectLst/>
                          <a:latin typeface="+mn-lt"/>
                        </a:rPr>
                        <a:t>　</a:t>
                      </a:r>
                      <a:r>
                        <a:rPr lang="en-US" sz="1100" kern="0" dirty="0">
                          <a:effectLst/>
                          <a:latin typeface="+mn-lt"/>
                        </a:rPr>
                        <a:t>Duplex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</a:tr>
              <a:tr h="238609">
                <a:tc>
                  <a:txBody>
                    <a:bodyPr/>
                    <a:lstStyle/>
                    <a:p>
                      <a:pPr marL="401320" indent="-401320"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Mute for Microphone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100" kern="0" dirty="0">
                          <a:effectLst/>
                          <a:latin typeface="+mn-lt"/>
                        </a:rPr>
                        <a:t>Activate</a:t>
                      </a:r>
                      <a:endParaRPr kumimoji="1" lang="ja-JP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ON/OFF</a:t>
                      </a:r>
                      <a:endParaRPr lang="ja-JP" sz="1100" dirty="0">
                        <a:effectLst/>
                        <a:latin typeface="+mn-lt"/>
                        <a:ea typeface="ＭＳ Ｐゴシック"/>
                        <a:cs typeface="Arial"/>
                      </a:endParaRPr>
                    </a:p>
                  </a:txBody>
                  <a:tcPr marL="62865" marR="62865" marT="36000" marB="36000"/>
                </a:tc>
              </a:tr>
              <a:tr h="417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Volume control for Speaker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100" kern="0" dirty="0">
                          <a:effectLst/>
                          <a:latin typeface="+mn-lt"/>
                        </a:rPr>
                        <a:t>Microphone input gain</a:t>
                      </a:r>
                      <a:endParaRPr kumimoji="1" lang="ja-JP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Level tuning (1~100%)</a:t>
                      </a:r>
                      <a:endParaRPr lang="ja-JP" sz="1100" dirty="0">
                        <a:effectLst/>
                        <a:latin typeface="+mn-lt"/>
                        <a:ea typeface="ＭＳ Ｐゴシック"/>
                        <a:cs typeface="Arial"/>
                      </a:endParaRPr>
                    </a:p>
                  </a:txBody>
                  <a:tcPr marL="62865" marR="62865" marT="36000" marB="36000"/>
                </a:tc>
              </a:tr>
              <a:tr h="238609">
                <a:tc>
                  <a:txBody>
                    <a:bodyPr/>
                    <a:lstStyle/>
                    <a:p>
                      <a:pPr marL="401320" indent="-401320"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Mute for Speaker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100" kern="0">
                          <a:effectLst/>
                          <a:latin typeface="+mn-lt"/>
                        </a:rPr>
                        <a:t>Activate</a:t>
                      </a:r>
                      <a:endParaRPr kumimoji="1" lang="ja-JP" sz="11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ON/OFF</a:t>
                      </a:r>
                      <a:endParaRPr lang="ja-JP" sz="1100" dirty="0">
                        <a:effectLst/>
                        <a:latin typeface="+mn-lt"/>
                        <a:ea typeface="ＭＳ Ｐゴシック"/>
                        <a:cs typeface="Arial"/>
                      </a:endParaRPr>
                    </a:p>
                  </a:txBody>
                  <a:tcPr marL="62865" marR="62865" marT="36000" marB="36000"/>
                </a:tc>
              </a:tr>
              <a:tr h="4076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Volume control for Speaker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100" kern="0">
                          <a:effectLst/>
                          <a:latin typeface="+mn-lt"/>
                        </a:rPr>
                        <a:t>Speaker output gain</a:t>
                      </a:r>
                      <a:endParaRPr kumimoji="1" lang="ja-JP" sz="11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+mn-lt"/>
                        </a:rPr>
                        <a:t>L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evel tuning </a:t>
                      </a:r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(1~100%)</a:t>
                      </a:r>
                      <a:endParaRPr lang="ja-JP" sz="1100" dirty="0">
                        <a:effectLst/>
                        <a:latin typeface="+mn-lt"/>
                        <a:ea typeface="ＭＳ Ｐゴシック"/>
                        <a:cs typeface="Arial"/>
                      </a:endParaRPr>
                    </a:p>
                  </a:txBody>
                  <a:tcPr marL="62865" marR="62865" marT="36000" marB="36000"/>
                </a:tc>
              </a:tr>
              <a:tr h="563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Codec</a:t>
                      </a:r>
                      <a:endParaRPr lang="ja-JP" sz="1100" kern="100" dirty="0">
                        <a:effectLst/>
                        <a:latin typeface="+mn-lt"/>
                        <a:cs typeface="ＭＳ 明朝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100" kern="0" dirty="0">
                          <a:effectLst/>
                          <a:latin typeface="+mn-lt"/>
                        </a:rPr>
                        <a:t> </a:t>
                      </a:r>
                      <a:endParaRPr kumimoji="1" lang="ja-JP" sz="11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+mn-lt"/>
                        </a:rPr>
                        <a:t>Support G.711, G.722(Only for SIP), G.729a(Only for SIP)</a:t>
                      </a:r>
                      <a:endParaRPr lang="ja-JP" sz="1100" kern="100" dirty="0">
                        <a:effectLst/>
                        <a:latin typeface="+mn-lt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select 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u-law or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a-law</a:t>
                      </a:r>
                      <a:endParaRPr lang="ja-JP" sz="1100" dirty="0">
                        <a:effectLst/>
                        <a:latin typeface="+mn-lt"/>
                        <a:ea typeface="ＭＳ Ｐゴシック"/>
                        <a:cs typeface="Arial"/>
                      </a:endParaRPr>
                    </a:p>
                  </a:txBody>
                  <a:tcPr marL="62865" marR="62865" marT="36000" marB="3600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41101" y="830656"/>
            <a:ext cx="764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Bef>
                <a:spcPts val="0"/>
              </a:spcBef>
            </a:pPr>
            <a:r>
              <a:rPr lang="en-US" altLang="ja-JP" b="1" dirty="0"/>
              <a:t>A</a:t>
            </a:r>
            <a:r>
              <a:rPr lang="en-US" altLang="ja-JP" b="1" dirty="0" bmk=""/>
              <a:t>udio</a:t>
            </a:r>
            <a:endParaRPr lang="en-US" altLang="ja-JP" b="1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4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Appendix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6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>
                <a:solidFill>
                  <a:schemeClr val="bg1"/>
                </a:solidFill>
              </a:rPr>
              <a:t>Chapter 1</a:t>
            </a:r>
            <a:br>
              <a:rPr lang="en-US" altLang="ja-JP" sz="4000" b="1" dirty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Overview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18201"/>
              </p:ext>
            </p:extLst>
          </p:nvPr>
        </p:nvGraphicFramePr>
        <p:xfrm>
          <a:off x="1066800" y="1262063"/>
          <a:ext cx="7019925" cy="30908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33675"/>
                <a:gridCol w="4286250"/>
              </a:tblGrid>
              <a:tr h="287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Feature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KX-NTV150,KX-NTV160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Network Interface</a:t>
                      </a:r>
                      <a:endParaRPr lang="ja-JP" sz="1100" b="0" kern="100" dirty="0">
                        <a:solidFill>
                          <a:schemeClr val="bg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1 x </a:t>
                      </a:r>
                      <a:r>
                        <a:rPr lang="en-US" sz="1100" kern="100" dirty="0" smtClean="0">
                          <a:effectLst/>
                        </a:rPr>
                        <a:t>RJ45,  10Base-T/100BaseTx</a:t>
                      </a:r>
                      <a:endParaRPr lang="ja-JP" sz="1100" b="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DTMF</a:t>
                      </a:r>
                      <a:endParaRPr lang="ja-JP" sz="1100" b="0" kern="100" dirty="0">
                        <a:solidFill>
                          <a:schemeClr val="bg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 smtClean="0">
                          <a:effectLst/>
                        </a:rPr>
                        <a:t>Out </a:t>
                      </a:r>
                      <a:r>
                        <a:rPr lang="en-US" sz="1100" kern="100" dirty="0">
                          <a:effectLst/>
                        </a:rPr>
                        <a:t>band (RFC2833) / SIP INFO</a:t>
                      </a:r>
                      <a:endParaRPr lang="ja-JP" sz="1100" b="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/>
                </a:tc>
              </a:tr>
              <a:tr h="200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 smtClean="0">
                          <a:effectLst/>
                        </a:rPr>
                        <a:t>TONE</a:t>
                      </a:r>
                      <a:endParaRPr lang="ja-JP" sz="1100" b="0" kern="100" dirty="0">
                        <a:solidFill>
                          <a:schemeClr val="bg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 smtClean="0">
                          <a:effectLst/>
                        </a:rPr>
                        <a:t>Busy Tone </a:t>
                      </a:r>
                      <a:r>
                        <a:rPr lang="en-US" sz="1100" kern="100" dirty="0">
                          <a:effectLst/>
                        </a:rPr>
                        <a:t>/ </a:t>
                      </a:r>
                      <a:r>
                        <a:rPr lang="en-US" sz="1100" kern="100" dirty="0" smtClean="0">
                          <a:effectLst/>
                        </a:rPr>
                        <a:t>Ring Back Tone </a:t>
                      </a:r>
                      <a:r>
                        <a:rPr lang="en-US" sz="1100" kern="100" dirty="0">
                          <a:effectLst/>
                        </a:rPr>
                        <a:t>/ </a:t>
                      </a:r>
                      <a:r>
                        <a:rPr lang="en-US" sz="1100" kern="100" dirty="0" smtClean="0">
                          <a:effectLst/>
                        </a:rPr>
                        <a:t>Reorder Tone </a:t>
                      </a:r>
                      <a:r>
                        <a:rPr lang="en-US" sz="1100" kern="100" dirty="0">
                          <a:effectLst/>
                        </a:rPr>
                        <a:t>/ </a:t>
                      </a:r>
                      <a:r>
                        <a:rPr lang="en-US" sz="1100" kern="100" dirty="0" smtClean="0">
                          <a:effectLst/>
                        </a:rPr>
                        <a:t>Key Tone / Confirmation Tone</a:t>
                      </a:r>
                      <a:endParaRPr lang="ja-JP" sz="1100" b="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/>
                </a:tc>
              </a:tr>
              <a:tr h="212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Embedded WEB GUI Language</a:t>
                      </a:r>
                      <a:endParaRPr lang="ja-JP" sz="1100" b="0" kern="100" dirty="0">
                        <a:solidFill>
                          <a:schemeClr val="bg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 smtClean="0">
                          <a:effectLst/>
                        </a:rPr>
                        <a:t>English, Spanish, French, Italian, German, Portuguese, Russian</a:t>
                      </a:r>
                      <a:endParaRPr lang="ja-JP" sz="1100" b="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/>
                </a:tc>
              </a:tr>
              <a:tr h="20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RTP / RTCP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Yes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20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RTCP-XR (RFC3611) &amp; SIP PUBLISH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No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20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DNS-SRV (RFC3263)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No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20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LLDP / LLDP-MED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No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20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LDAPv3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No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20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SNTP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Yes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20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NAT traversal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fr-FR" sz="1100" kern="100" dirty="0">
                          <a:effectLst/>
                        </a:rPr>
                        <a:t>No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0225" y="874002"/>
            <a:ext cx="2209763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algn="l">
              <a:spcBef>
                <a:spcPct val="0"/>
              </a:spcBef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algn="l">
              <a:spcBef>
                <a:spcPct val="0"/>
              </a:spcBef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algn="l">
              <a:spcBef>
                <a:spcPct val="0"/>
              </a:spcBef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algn="l">
              <a:spcBef>
                <a:spcPct val="0"/>
              </a:spcBef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44525" algn="l"/>
                <a:tab pos="1685925" algn="l"/>
                <a:tab pos="4672013" algn="l"/>
              </a:tabLst>
            </a:pPr>
            <a:r>
              <a:rPr lang="en-US" altLang="ja-JP" b="1" dirty="0" smtClean="0">
                <a:cs typeface="Arial" pitchFamily="34" charset="0"/>
              </a:rPr>
              <a:t>SIP 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Terminal Features</a:t>
            </a:r>
            <a:endParaRPr kumimoji="1" lang="en-US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明朝" pitchFamily="17" charset="-128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4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Appendix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6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39841"/>
              </p:ext>
            </p:extLst>
          </p:nvPr>
        </p:nvGraphicFramePr>
        <p:xfrm>
          <a:off x="1285875" y="1323657"/>
          <a:ext cx="6453187" cy="28756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54880"/>
                <a:gridCol w="349830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 smtClean="0">
                          <a:effectLst/>
                        </a:rPr>
                        <a:t>Feature (Security)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KX-NTV150,KX-NTV160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Attack IP Packet Protection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Yes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SIP INVITE Attack Protection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fr-FR" sz="1100" kern="100" dirty="0">
                          <a:effectLst/>
                        </a:rPr>
                        <a:t>No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IEEE802.1x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Yes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QoS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Yes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Digest Authentication using MD5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Yes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AES Key Sizes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128 / 192 / 256 bits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RSA Key Sizes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2048 / 4096 bits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Admin/User Configuration Mode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No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147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WIFI WEP 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64bit/128bit(*onlyNTV150)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WIFI WPA(TKIP/AES)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Yes(*onlyNTV150)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>
                          <a:effectLst/>
                        </a:rPr>
                        <a:t>WIFI WPA2(TKIP/AES)</a:t>
                      </a:r>
                      <a:endParaRPr lang="ja-JP" sz="1100" kern="10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5160" algn="l"/>
                          <a:tab pos="1685290" algn="l"/>
                          <a:tab pos="467233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Yes(*onlyNTV150)</a:t>
                      </a:r>
                      <a:endParaRPr lang="ja-JP" sz="1100" kern="100" dirty="0"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36000" marB="3600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0225" y="874002"/>
            <a:ext cx="2209763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algn="l">
              <a:spcBef>
                <a:spcPct val="0"/>
              </a:spcBef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algn="l">
              <a:spcBef>
                <a:spcPct val="0"/>
              </a:spcBef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algn="l">
              <a:spcBef>
                <a:spcPct val="0"/>
              </a:spcBef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algn="l">
              <a:spcBef>
                <a:spcPct val="0"/>
              </a:spcBef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44525" algn="l"/>
                <a:tab pos="1685925" algn="l"/>
                <a:tab pos="46720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44525" algn="l"/>
                <a:tab pos="1685925" algn="l"/>
                <a:tab pos="4672013" algn="l"/>
              </a:tabLst>
            </a:pPr>
            <a:r>
              <a:rPr lang="en-US" altLang="ja-JP" b="1" dirty="0" smtClean="0">
                <a:cs typeface="Arial" pitchFamily="34" charset="0"/>
              </a:rPr>
              <a:t>SIP 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Terminal Features</a:t>
            </a:r>
            <a:endParaRPr kumimoji="1" lang="en-US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明朝" pitchFamily="17" charset="-128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24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Appendix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5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190501" y="-9502"/>
            <a:ext cx="8791575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Revision</a:t>
            </a:r>
          </a:p>
        </p:txBody>
      </p:sp>
      <p:graphicFrame>
        <p:nvGraphicFramePr>
          <p:cNvPr id="4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38379"/>
              </p:ext>
            </p:extLst>
          </p:nvPr>
        </p:nvGraphicFramePr>
        <p:xfrm>
          <a:off x="712519" y="803422"/>
          <a:ext cx="7730837" cy="3368260"/>
        </p:xfrm>
        <a:graphic>
          <a:graphicData uri="http://schemas.openxmlformats.org/drawingml/2006/table">
            <a:tbl>
              <a:tblPr/>
              <a:tblGrid>
                <a:gridCol w="1709017"/>
                <a:gridCol w="1283028"/>
                <a:gridCol w="4738792"/>
              </a:tblGrid>
              <a:tr h="2515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Date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No.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Change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82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October 26, 2015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All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First draft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0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39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11. System Overview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80" name="Rectangle 71"/>
          <p:cNvSpPr>
            <a:spLocks noChangeArrowheads="1"/>
          </p:cNvSpPr>
          <p:nvPr/>
        </p:nvSpPr>
        <p:spPr bwMode="auto">
          <a:xfrm>
            <a:off x="397741" y="730383"/>
            <a:ext cx="2370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dirty="0" smtClean="0"/>
              <a:t>System Overview</a:t>
            </a:r>
            <a:endParaRPr lang="ja-JP" altLang="en-US" sz="1800" b="1" dirty="0"/>
          </a:p>
        </p:txBody>
      </p:sp>
      <p:sp>
        <p:nvSpPr>
          <p:cNvPr id="96" name="正方形/長方形 95"/>
          <p:cNvSpPr/>
          <p:nvPr/>
        </p:nvSpPr>
        <p:spPr>
          <a:xfrm>
            <a:off x="1383959" y="744127"/>
            <a:ext cx="6435365" cy="3968134"/>
          </a:xfrm>
          <a:prstGeom prst="rect">
            <a:avLst/>
          </a:prstGeom>
        </p:spPr>
      </p:sp>
      <p:grpSp>
        <p:nvGrpSpPr>
          <p:cNvPr id="5" name="グループ化 4"/>
          <p:cNvGrpSpPr/>
          <p:nvPr/>
        </p:nvGrpSpPr>
        <p:grpSpPr>
          <a:xfrm>
            <a:off x="1265196" y="945937"/>
            <a:ext cx="6147553" cy="3394888"/>
            <a:chOff x="1383959" y="627433"/>
            <a:chExt cx="6147553" cy="3394888"/>
          </a:xfrm>
        </p:grpSpPr>
        <p:sp>
          <p:nvSpPr>
            <p:cNvPr id="121" name="円形吹き出し 120"/>
            <p:cNvSpPr/>
            <p:nvPr/>
          </p:nvSpPr>
          <p:spPr>
            <a:xfrm>
              <a:off x="1854264" y="1950742"/>
              <a:ext cx="914140" cy="879181"/>
            </a:xfrm>
            <a:prstGeom prst="wedgeEllipseCallout">
              <a:avLst>
                <a:gd name="adj1" fmla="val 49986"/>
                <a:gd name="adj2" fmla="val 5895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kern="100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ＭＳ Ｐゴシック"/>
                </a:rPr>
                <a:t> 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pic>
          <p:nvPicPr>
            <p:cNvPr id="122" name="図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580" y="2677611"/>
              <a:ext cx="1698789" cy="1344710"/>
            </a:xfrm>
            <a:prstGeom prst="rect">
              <a:avLst/>
            </a:prstGeom>
          </p:spPr>
        </p:pic>
        <p:pic>
          <p:nvPicPr>
            <p:cNvPr id="123" name="Picture 58" descr="NS1000-c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268" y="1987085"/>
              <a:ext cx="1341150" cy="34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026" y="2639511"/>
              <a:ext cx="729034" cy="654183"/>
            </a:xfrm>
            <a:prstGeom prst="rect">
              <a:avLst/>
            </a:prstGeom>
            <a:noFill/>
            <a:ln>
              <a:noFill/>
            </a:ln>
            <a:extLst/>
          </p:spPr>
        </p:pic>
        <p:cxnSp>
          <p:nvCxnSpPr>
            <p:cNvPr id="125" name="直線コネクタ 124"/>
            <p:cNvCxnSpPr/>
            <p:nvPr/>
          </p:nvCxnSpPr>
          <p:spPr>
            <a:xfrm flipV="1">
              <a:off x="2411275" y="2473798"/>
              <a:ext cx="4905678" cy="2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955" y="1703606"/>
              <a:ext cx="275108" cy="6105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cxnSp>
          <p:nvCxnSpPr>
            <p:cNvPr id="127" name="直線コネクタ 126"/>
            <p:cNvCxnSpPr/>
            <p:nvPr/>
          </p:nvCxnSpPr>
          <p:spPr>
            <a:xfrm>
              <a:off x="3793772" y="2335984"/>
              <a:ext cx="0" cy="13808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flipH="1">
              <a:off x="2170638" y="2626730"/>
              <a:ext cx="48143" cy="39245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5038141" y="2479082"/>
              <a:ext cx="0" cy="30500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テキスト ボックス 1054"/>
            <p:cNvSpPr txBox="1"/>
            <p:nvPr/>
          </p:nvSpPr>
          <p:spPr>
            <a:xfrm>
              <a:off x="4384606" y="3273498"/>
              <a:ext cx="1389302" cy="2905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ＭＳ Ｐゴシック"/>
                </a:rPr>
                <a:t>Video Terminals(SIP)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131" name="テキスト ボックス 1055"/>
            <p:cNvSpPr txBox="1"/>
            <p:nvPr/>
          </p:nvSpPr>
          <p:spPr>
            <a:xfrm>
              <a:off x="3600566" y="1718079"/>
              <a:ext cx="446418" cy="2905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ＭＳ Ｐゴシック"/>
                </a:rPr>
                <a:t>PBX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132" name="テキスト ボックス 1056"/>
            <p:cNvSpPr txBox="1"/>
            <p:nvPr/>
          </p:nvSpPr>
          <p:spPr>
            <a:xfrm>
              <a:off x="1973246" y="1655559"/>
              <a:ext cx="639933" cy="2898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b="1" kern="1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ＭＳ Ｐゴシック"/>
                </a:rPr>
                <a:t>NTV160</a:t>
              </a:r>
              <a:endParaRPr lang="ja-JP" sz="20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133" name="Lock"/>
            <p:cNvSpPr>
              <a:spLocks noEditPoints="1" noChangeArrowheads="1"/>
            </p:cNvSpPr>
            <p:nvPr/>
          </p:nvSpPr>
          <p:spPr bwMode="auto">
            <a:xfrm>
              <a:off x="2060594" y="2939285"/>
              <a:ext cx="193282" cy="32867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effectLst/>
                  <a:latin typeface="Arial"/>
                  <a:cs typeface="ＭＳ 明朝"/>
                </a:rPr>
                <a:t> </a:t>
              </a:r>
              <a:endParaRPr lang="ja-JP" sz="1050" kern="100" dirty="0">
                <a:effectLst/>
                <a:latin typeface="ＭＳ 明朝"/>
                <a:cs typeface="ＭＳ 明朝"/>
              </a:endParaRPr>
            </a:p>
          </p:txBody>
        </p:sp>
        <p:sp>
          <p:nvSpPr>
            <p:cNvPr id="134" name="テキスト ボックス 1058"/>
            <p:cNvSpPr txBox="1"/>
            <p:nvPr/>
          </p:nvSpPr>
          <p:spPr>
            <a:xfrm>
              <a:off x="1482828" y="3237136"/>
              <a:ext cx="933542" cy="2898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ＭＳ Ｐゴシック"/>
                </a:rPr>
                <a:t>Door Opener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pic>
          <p:nvPicPr>
            <p:cNvPr id="135" name="Picture 5" descr="\\10.75.131.15\【14】チーム限定_avc第1開発g\PSチーム\社員限定\02_秘\09_オフィスプロダクツ\【秘】SIP_Camera\ＣＧスケッチ\追加スケッチ\SIPカメラ\IPカメラデザインイメージ1225B.tif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2" t="10634" r="14035" b="18321"/>
            <a:stretch/>
          </p:blipFill>
          <p:spPr bwMode="auto">
            <a:xfrm>
              <a:off x="2108738" y="2052505"/>
              <a:ext cx="474560" cy="76321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6" name="直線コネクタ 135"/>
            <p:cNvCxnSpPr/>
            <p:nvPr/>
          </p:nvCxnSpPr>
          <p:spPr>
            <a:xfrm>
              <a:off x="3559931" y="2474089"/>
              <a:ext cx="0" cy="3050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5368763" y="2168803"/>
              <a:ext cx="0" cy="30500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Picture 3" descr="C:\Users\5139243\Documents\追加スケッチ\SIPカメラ\最終イメージ\フリーＢ.ti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111" y="2779374"/>
              <a:ext cx="412661" cy="734139"/>
            </a:xfrm>
            <a:prstGeom prst="rect">
              <a:avLst/>
            </a:prstGeom>
            <a:noFill/>
            <a:extLst/>
          </p:spPr>
        </p:pic>
        <p:pic>
          <p:nvPicPr>
            <p:cNvPr id="140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377" y="2532156"/>
              <a:ext cx="818445" cy="806827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41" name="テキスト ボックス 1070"/>
            <p:cNvSpPr txBox="1"/>
            <p:nvPr/>
          </p:nvSpPr>
          <p:spPr>
            <a:xfrm>
              <a:off x="3696826" y="3157187"/>
              <a:ext cx="639933" cy="2898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b="1" kern="1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ＭＳ Ｐゴシック"/>
                </a:rPr>
                <a:t>NTV150</a:t>
              </a:r>
              <a:endParaRPr lang="ja-JP" sz="20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142" name="テキスト ボックス 1071"/>
            <p:cNvSpPr txBox="1"/>
            <p:nvPr/>
          </p:nvSpPr>
          <p:spPr>
            <a:xfrm>
              <a:off x="3793251" y="2532135"/>
              <a:ext cx="393035" cy="2898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solidFill>
                    <a:srgbClr val="FFC000"/>
                  </a:solidFill>
                  <a:effectLst/>
                  <a:latin typeface="Arial"/>
                  <a:ea typeface="ＭＳ 明朝"/>
                  <a:cs typeface="ＭＳ Ｐゴシック"/>
                </a:rPr>
                <a:t>SIP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143" name="テキスト ボックス 1072"/>
            <p:cNvSpPr txBox="1"/>
            <p:nvPr/>
          </p:nvSpPr>
          <p:spPr>
            <a:xfrm>
              <a:off x="4487748" y="2168721"/>
              <a:ext cx="566531" cy="2891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solidFill>
                    <a:srgbClr val="00B050"/>
                  </a:solidFill>
                  <a:effectLst/>
                  <a:latin typeface="Arial"/>
                  <a:ea typeface="ＭＳ 明朝"/>
                  <a:cs typeface="ＭＳ Ｐゴシック"/>
                </a:rPr>
                <a:t>ONVIF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solidFill>
                    <a:srgbClr val="00B050"/>
                  </a:solidFill>
                  <a:effectLst/>
                  <a:latin typeface="Arial"/>
                  <a:ea typeface="ＭＳ 明朝"/>
                  <a:cs typeface="ＭＳ Ｐゴシック"/>
                </a:rPr>
                <a:t> 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144" name="円弧 143"/>
            <p:cNvSpPr/>
            <p:nvPr/>
          </p:nvSpPr>
          <p:spPr>
            <a:xfrm>
              <a:off x="3601196" y="2510432"/>
              <a:ext cx="1224228" cy="508477"/>
            </a:xfrm>
            <a:prstGeom prst="arc">
              <a:avLst>
                <a:gd name="adj1" fmla="val 10862499"/>
                <a:gd name="adj2" fmla="val 0"/>
              </a:avLst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effectLst/>
                  <a:latin typeface="Arial"/>
                  <a:cs typeface="ＭＳ 明朝"/>
                </a:rPr>
                <a:t> </a:t>
              </a:r>
              <a:endParaRPr lang="ja-JP" sz="1050" kern="100" dirty="0">
                <a:effectLst/>
                <a:latin typeface="ＭＳ 明朝"/>
                <a:cs typeface="ＭＳ 明朝"/>
              </a:endParaRPr>
            </a:p>
          </p:txBody>
        </p:sp>
        <p:sp>
          <p:nvSpPr>
            <p:cNvPr id="145" name="円弧 144"/>
            <p:cNvSpPr/>
            <p:nvPr/>
          </p:nvSpPr>
          <p:spPr>
            <a:xfrm>
              <a:off x="1383959" y="2510432"/>
              <a:ext cx="3630760" cy="507971"/>
            </a:xfrm>
            <a:prstGeom prst="arc">
              <a:avLst>
                <a:gd name="adj1" fmla="val 12351473"/>
                <a:gd name="adj2" fmla="val 52282"/>
              </a:avLst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effectLst/>
                  <a:latin typeface="Arial"/>
                  <a:cs typeface="ＭＳ 明朝"/>
                </a:rPr>
                <a:t> </a:t>
              </a:r>
              <a:endParaRPr lang="ja-JP" sz="1050" kern="100" dirty="0">
                <a:effectLst/>
                <a:latin typeface="ＭＳ 明朝"/>
                <a:cs typeface="ＭＳ 明朝"/>
              </a:endParaRPr>
            </a:p>
          </p:txBody>
        </p:sp>
        <p:pic>
          <p:nvPicPr>
            <p:cNvPr id="146" name="Picture 77" descr="aaclpic0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" t="8391" r="78038" b="68172"/>
            <a:stretch>
              <a:fillRect/>
            </a:stretch>
          </p:blipFill>
          <p:spPr bwMode="auto">
            <a:xfrm>
              <a:off x="5068207" y="1570875"/>
              <a:ext cx="588483" cy="64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フリーフォーム 146"/>
            <p:cNvSpPr/>
            <p:nvPr/>
          </p:nvSpPr>
          <p:spPr>
            <a:xfrm>
              <a:off x="3484275" y="2219683"/>
              <a:ext cx="1808385" cy="559309"/>
            </a:xfrm>
            <a:custGeom>
              <a:avLst/>
              <a:gdLst>
                <a:gd name="connsiteX0" fmla="*/ 0 w 1460310"/>
                <a:gd name="connsiteY0" fmla="*/ 429905 h 429905"/>
                <a:gd name="connsiteX1" fmla="*/ 1460310 w 1460310"/>
                <a:gd name="connsiteY1" fmla="*/ 0 h 429905"/>
                <a:gd name="connsiteX0" fmla="*/ 0 w 1460310"/>
                <a:gd name="connsiteY0" fmla="*/ 429905 h 429905"/>
                <a:gd name="connsiteX1" fmla="*/ 1460310 w 1460310"/>
                <a:gd name="connsiteY1" fmla="*/ 156719 h 429905"/>
                <a:gd name="connsiteX2" fmla="*/ 1460310 w 1460310"/>
                <a:gd name="connsiteY2" fmla="*/ 0 h 429905"/>
                <a:gd name="connsiteX0" fmla="*/ 0 w 1460310"/>
                <a:gd name="connsiteY0" fmla="*/ 429905 h 429905"/>
                <a:gd name="connsiteX1" fmla="*/ 197952 w 1460310"/>
                <a:gd name="connsiteY1" fmla="*/ 189893 h 429905"/>
                <a:gd name="connsiteX2" fmla="*/ 1460310 w 1460310"/>
                <a:gd name="connsiteY2" fmla="*/ 156719 h 429905"/>
                <a:gd name="connsiteX3" fmla="*/ 1460310 w 1460310"/>
                <a:gd name="connsiteY3" fmla="*/ 0 h 42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310" h="429905">
                  <a:moveTo>
                    <a:pt x="0" y="429905"/>
                  </a:moveTo>
                  <a:cubicBezTo>
                    <a:pt x="53470" y="416258"/>
                    <a:pt x="-45433" y="235424"/>
                    <a:pt x="197952" y="189893"/>
                  </a:cubicBezTo>
                  <a:cubicBezTo>
                    <a:pt x="441337" y="144362"/>
                    <a:pt x="1270395" y="214723"/>
                    <a:pt x="1460310" y="156719"/>
                  </a:cubicBezTo>
                  <a:lnTo>
                    <a:pt x="1460310" y="0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effectLst/>
                  <a:latin typeface="Arial"/>
                  <a:cs typeface="ＭＳ 明朝"/>
                </a:rPr>
                <a:t> </a:t>
              </a:r>
              <a:endParaRPr lang="ja-JP" sz="1050" kern="100" dirty="0">
                <a:effectLst/>
                <a:latin typeface="ＭＳ 明朝"/>
                <a:cs typeface="ＭＳ 明朝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effectLst/>
                  <a:latin typeface="Arial"/>
                  <a:cs typeface="ＭＳ 明朝"/>
                </a:rPr>
                <a:t> </a:t>
              </a:r>
              <a:endParaRPr lang="ja-JP" sz="1050" kern="100" dirty="0">
                <a:effectLst/>
                <a:latin typeface="ＭＳ 明朝"/>
                <a:cs typeface="ＭＳ 明朝"/>
              </a:endParaRPr>
            </a:p>
          </p:txBody>
        </p:sp>
        <p:cxnSp>
          <p:nvCxnSpPr>
            <p:cNvPr id="148" name="直線コネクタ 147"/>
            <p:cNvCxnSpPr/>
            <p:nvPr/>
          </p:nvCxnSpPr>
          <p:spPr>
            <a:xfrm>
              <a:off x="5969497" y="2479082"/>
              <a:ext cx="0" cy="54010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>
              <a:off x="6864638" y="2479082"/>
              <a:ext cx="0" cy="30399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0" name="図 14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58061" y="2928809"/>
              <a:ext cx="571515" cy="488628"/>
            </a:xfrm>
            <a:prstGeom prst="rect">
              <a:avLst/>
            </a:prstGeom>
          </p:spPr>
        </p:pic>
        <p:sp>
          <p:nvSpPr>
            <p:cNvPr id="153" name="テキスト ボックス 1054"/>
            <p:cNvSpPr txBox="1"/>
            <p:nvPr/>
          </p:nvSpPr>
          <p:spPr>
            <a:xfrm>
              <a:off x="5651537" y="3457686"/>
              <a:ext cx="1131060" cy="2898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900" b="1" kern="1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ＭＳ Ｐゴシック"/>
                </a:rPr>
                <a:t>Audio Terminals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154" name="テキスト ボックス 1054"/>
            <p:cNvSpPr txBox="1"/>
            <p:nvPr/>
          </p:nvSpPr>
          <p:spPr>
            <a:xfrm>
              <a:off x="6658027" y="3272918"/>
              <a:ext cx="873485" cy="2891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da-DK" sz="900" b="1" dirty="0">
                  <a:effectLst/>
                  <a:latin typeface="Arial"/>
                  <a:cs typeface="ＭＳ Ｐゴシック"/>
                </a:rPr>
                <a:t>Web Viewer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156" name="テキスト ボックス 1076"/>
            <p:cNvSpPr txBox="1"/>
            <p:nvPr/>
          </p:nvSpPr>
          <p:spPr>
            <a:xfrm>
              <a:off x="4834502" y="627433"/>
              <a:ext cx="1549125" cy="2898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b="1" kern="1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ＭＳ Ｐゴシック"/>
                </a:rPr>
                <a:t>Viewer </a:t>
              </a:r>
              <a:r>
                <a:rPr lang="en-US" sz="1200" b="1" kern="100" dirty="0" smtClean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ＭＳ Ｐゴシック"/>
                </a:rPr>
                <a:t>Application</a:t>
              </a:r>
              <a:endParaRPr lang="ja-JP" sz="20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3" name="四角形吹き出し 2"/>
            <p:cNvSpPr/>
            <p:nvPr/>
          </p:nvSpPr>
          <p:spPr bwMode="auto">
            <a:xfrm>
              <a:off x="4351504" y="925058"/>
              <a:ext cx="1025689" cy="738660"/>
            </a:xfrm>
            <a:prstGeom prst="wedgeRectCallout">
              <a:avLst>
                <a:gd name="adj1" fmla="val 34083"/>
                <a:gd name="adj2" fmla="val 7634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ja-JP" altLang="en-US" sz="900" b="1" kern="100" dirty="0">
                <a:solidFill>
                  <a:srgbClr val="FFFFFF"/>
                </a:solidFill>
                <a:latin typeface="Arial"/>
                <a:ea typeface="ＭＳ 明朝"/>
                <a:cs typeface="ＭＳ Ｐゴシック"/>
              </a:endParaRPr>
            </a:p>
          </p:txBody>
        </p:sp>
        <p:pic>
          <p:nvPicPr>
            <p:cNvPr id="157" name="Picture 3" descr="C:\Users\4023834\Desktop\16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153" y="1039358"/>
              <a:ext cx="804690" cy="516078"/>
            </a:xfrm>
            <a:prstGeom prst="rect">
              <a:avLst/>
            </a:prstGeom>
            <a:noFill/>
            <a:extLst/>
          </p:spPr>
        </p:pic>
        <p:sp>
          <p:nvSpPr>
            <p:cNvPr id="161" name="四角形吹き出し 160"/>
            <p:cNvSpPr/>
            <p:nvPr/>
          </p:nvSpPr>
          <p:spPr bwMode="auto">
            <a:xfrm>
              <a:off x="6001510" y="925058"/>
              <a:ext cx="512844" cy="674392"/>
            </a:xfrm>
            <a:prstGeom prst="wedgeRectCallout">
              <a:avLst>
                <a:gd name="adj1" fmla="val -37951"/>
                <a:gd name="adj2" fmla="val 8546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ja-JP" altLang="en-US" sz="900" b="1" kern="100" dirty="0">
                <a:solidFill>
                  <a:srgbClr val="FFFFFF"/>
                </a:solidFill>
                <a:latin typeface="Arial"/>
                <a:ea typeface="ＭＳ 明朝"/>
                <a:cs typeface="ＭＳ Ｐゴシック"/>
              </a:endParaRPr>
            </a:p>
          </p:txBody>
        </p:sp>
        <p:pic>
          <p:nvPicPr>
            <p:cNvPr id="155" name="図 154" descr="VIVOTEK iViewer 1.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5" t="24066" r="5982" b="5301"/>
            <a:stretch/>
          </p:blipFill>
          <p:spPr bwMode="auto">
            <a:xfrm>
              <a:off x="6087708" y="986344"/>
              <a:ext cx="350762" cy="5378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正方形/長方形 1"/>
          <p:cNvSpPr/>
          <p:nvPr/>
        </p:nvSpPr>
        <p:spPr>
          <a:xfrm>
            <a:off x="754812" y="1459003"/>
            <a:ext cx="2312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/>
              <a:t> </a:t>
            </a:r>
            <a:r>
              <a:rPr lang="en-US" altLang="ja-JP" sz="1400" b="1" dirty="0" smtClean="0"/>
              <a:t>NTV150/160 are IP </a:t>
            </a:r>
            <a:r>
              <a:rPr lang="en-US" altLang="ja-JP" sz="1400" b="1" dirty="0"/>
              <a:t>Voice </a:t>
            </a:r>
            <a:r>
              <a:rPr lang="en-US" altLang="ja-JP" sz="1400" b="1" dirty="0" smtClean="0"/>
              <a:t>terminals </a:t>
            </a:r>
            <a:r>
              <a:rPr lang="en-US" altLang="ja-JP" sz="1400" b="1" dirty="0"/>
              <a:t>with camera.</a:t>
            </a:r>
            <a:endParaRPr lang="ja-JP" altLang="en-US" sz="14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5154947" y="4008430"/>
            <a:ext cx="3882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b="1" dirty="0" smtClean="0"/>
              <a:t>They are one </a:t>
            </a:r>
            <a:r>
              <a:rPr lang="en-US" altLang="ja-JP" sz="1200" b="1" dirty="0"/>
              <a:t>of the PBX terminals that are handled as SIP </a:t>
            </a:r>
            <a:r>
              <a:rPr lang="en-US" altLang="ja-JP" sz="1200" b="1" dirty="0" smtClean="0"/>
              <a:t>extension.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396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8"/>
          <p:cNvSpPr>
            <a:spLocks noChangeArrowheads="1"/>
          </p:cNvSpPr>
          <p:nvPr/>
        </p:nvSpPr>
        <p:spPr bwMode="auto">
          <a:xfrm>
            <a:off x="0" y="1461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12. System Description</a:t>
            </a:r>
            <a:endParaRPr lang="en-US" altLang="ja-JP" sz="2800" b="1" u="none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81344"/>
              </p:ext>
            </p:extLst>
          </p:nvPr>
        </p:nvGraphicFramePr>
        <p:xfrm>
          <a:off x="1971675" y="959013"/>
          <a:ext cx="5572125" cy="3024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15946"/>
                <a:gridCol w="4056179"/>
              </a:tblGrid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Item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Description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NTV150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Communication IP Camera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NTV160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Video door phone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Video teminal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HDV430, SIP Softphone application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Audio teminal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PBX Audio phone (</a:t>
                      </a:r>
                      <a:r>
                        <a:rPr lang="da-DK" sz="1200" kern="0" dirty="0" smtClean="0">
                          <a:effectLst/>
                        </a:rPr>
                        <a:t>NTseries, </a:t>
                      </a:r>
                      <a:r>
                        <a:rPr lang="da-DK" sz="1200" kern="0" dirty="0">
                          <a:effectLst/>
                        </a:rPr>
                        <a:t>DPT, APT </a:t>
                      </a:r>
                      <a:r>
                        <a:rPr lang="da-DK" sz="1200" kern="0" dirty="0" smtClean="0">
                          <a:effectLst/>
                        </a:rPr>
                        <a:t>etc.)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Viewer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Embedded Web Viewer by NTV150,NTV160 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Viewer Application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792128" y="4072514"/>
            <a:ext cx="7559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ja-JP" sz="1400" b="1" dirty="0"/>
              <a:t>KX-NTV150 and KX-NTV160 can be connected to </a:t>
            </a:r>
            <a:r>
              <a:rPr lang="en-US" altLang="ja-JP" sz="1400" b="1" dirty="0" smtClean="0"/>
              <a:t>only </a:t>
            </a:r>
            <a:r>
              <a:rPr lang="en-US" altLang="ja-JP" sz="1400" b="1" dirty="0" smtClean="0">
                <a:solidFill>
                  <a:srgbClr val="3333FF"/>
                </a:solidFill>
              </a:rPr>
              <a:t>NS/NSX series </a:t>
            </a:r>
            <a:r>
              <a:rPr lang="en-US" altLang="ja-JP" sz="1400" b="1" dirty="0" smtClean="0"/>
              <a:t>as </a:t>
            </a:r>
            <a:r>
              <a:rPr lang="en-US" altLang="ja-JP" sz="1400" b="1" dirty="0"/>
              <a:t>SIP extension.</a:t>
            </a:r>
            <a:endParaRPr lang="ja-JP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21158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90501" y="23708"/>
            <a:ext cx="8791575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13. Compatible PBX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49825"/>
              </p:ext>
            </p:extLst>
          </p:nvPr>
        </p:nvGraphicFramePr>
        <p:xfrm>
          <a:off x="1023690" y="2232561"/>
          <a:ext cx="6958260" cy="10897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79130"/>
                <a:gridCol w="3479130"/>
              </a:tblGrid>
              <a:tr h="395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Model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200" kern="0" dirty="0" smtClean="0">
                          <a:effectLst/>
                        </a:rPr>
                        <a:t>Required Activation Key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 anchor="ctr"/>
                </a:tc>
              </a:tr>
              <a:tr h="34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NS </a:t>
                      </a:r>
                      <a:r>
                        <a:rPr lang="da-DK" sz="1200" kern="0" dirty="0" smtClean="0">
                          <a:effectLst/>
                        </a:rPr>
                        <a:t>Seriese (300/500/700/1000) v4.3 or later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200" kern="0" dirty="0" smtClean="0">
                          <a:effectLst/>
                        </a:rPr>
                        <a:t>IP</a:t>
                      </a:r>
                      <a:r>
                        <a:rPr lang="en-US" altLang="ja-JP" sz="1200" kern="0" baseline="0" dirty="0" smtClean="0">
                          <a:effectLst/>
                        </a:rPr>
                        <a:t> Extension Activation Key for NT series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 anchor="ctr"/>
                </a:tc>
              </a:tr>
              <a:tr h="34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200" kern="0" dirty="0">
                          <a:effectLst/>
                        </a:rPr>
                        <a:t>NSX </a:t>
                      </a:r>
                      <a:r>
                        <a:rPr lang="da-DK" sz="1200" kern="0" dirty="0" smtClean="0">
                          <a:effectLst/>
                        </a:rPr>
                        <a:t>Seriese (</a:t>
                      </a:r>
                      <a:r>
                        <a:rPr lang="da-DK" sz="1200" kern="0" dirty="0" smtClean="0">
                          <a:effectLst/>
                        </a:rPr>
                        <a:t>1000/2000)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ＭＳ 明朝"/>
                        <a:cs typeface="ＭＳ 明朝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altLang="ja-JP" sz="1200" kern="0" dirty="0" smtClean="0">
                          <a:effectLst/>
                        </a:rPr>
                        <a:t>Panasonic</a:t>
                      </a:r>
                      <a:r>
                        <a:rPr kumimoji="1" lang="en-US" altLang="ja-JP" sz="1200" kern="0" baseline="0" dirty="0" smtClean="0">
                          <a:effectLst/>
                        </a:rPr>
                        <a:t> Peripheral Device Activation key</a:t>
                      </a:r>
                      <a:endParaRPr kumimoji="1" lang="ja-JP" sz="1200" b="1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1" y="953470"/>
            <a:ext cx="787717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ja-JP" sz="1800" b="1" i="0" strike="noStrike" cap="none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Compatible</a:t>
            </a:r>
            <a:r>
              <a:rPr kumimoji="1" lang="en-US" altLang="ja-JP" sz="1800" b="1" i="0" strike="noStrike" cap="none" dirty="0" smtClean="0" bmk="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PBX</a:t>
            </a:r>
            <a:endParaRPr lang="en-US" altLang="ja-JP" sz="1200" dirty="0" bmk=""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da-DK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NTV150/160 can </a:t>
            </a:r>
            <a:r>
              <a:rPr kumimoji="1" lang="da-DK" altLang="ja-JP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ONLY</a:t>
            </a:r>
            <a:r>
              <a:rPr kumimoji="1" lang="da-DK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 work with following 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Panasonic </a:t>
            </a:r>
            <a:r>
              <a:rPr kumimoji="1" lang="da-DK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PBX.</a:t>
            </a:r>
          </a:p>
          <a:p>
            <a:pPr marL="0" marR="0" lvl="1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da-DK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These terminals can </a:t>
            </a:r>
            <a:r>
              <a:rPr kumimoji="1" lang="da-DK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NOT</a:t>
            </a:r>
            <a:r>
              <a:rPr kumimoji="1" lang="da-DK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 work with </a:t>
            </a:r>
            <a:r>
              <a:rPr kumimoji="1" lang="da-DK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3rd party </a:t>
            </a:r>
            <a:r>
              <a:rPr kumimoji="1" lang="da-DK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PBX, SIP server and other Panasonic</a:t>
            </a:r>
          </a:p>
          <a:p>
            <a:pPr marL="0" marR="0" lvl="1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da-DK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明朝" pitchFamily="17" charset="-128"/>
              </a:rPr>
              <a:t>PBX such as NCP</a:t>
            </a:r>
            <a:endParaRPr kumimoji="1" lang="da-DK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1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下矢印 9"/>
          <p:cNvSpPr/>
          <p:nvPr/>
        </p:nvSpPr>
        <p:spPr bwMode="auto">
          <a:xfrm>
            <a:off x="7695457" y="1207424"/>
            <a:ext cx="288000" cy="936000"/>
          </a:xfrm>
          <a:prstGeom prst="upDownArrow">
            <a:avLst/>
          </a:prstGeom>
          <a:solidFill>
            <a:srgbClr val="CCEC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b="1" u="sng" dirty="0">
              <a:latin typeface="ＭＳ Ｐゴシック" pitchFamily="50" charset="-128"/>
            </a:endParaRPr>
          </a:p>
        </p:txBody>
      </p:sp>
      <p:sp>
        <p:nvSpPr>
          <p:cNvPr id="6" name="左右矢印 5"/>
          <p:cNvSpPr/>
          <p:nvPr/>
        </p:nvSpPr>
        <p:spPr bwMode="auto">
          <a:xfrm>
            <a:off x="7392352" y="1532611"/>
            <a:ext cx="900000" cy="289456"/>
          </a:xfrm>
          <a:prstGeom prst="leftRightArrow">
            <a:avLst>
              <a:gd name="adj1" fmla="val 50000"/>
              <a:gd name="adj2" fmla="val 37364"/>
            </a:avLst>
          </a:prstGeom>
          <a:solidFill>
            <a:srgbClr val="CCEC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b="1" u="sng" dirty="0">
              <a:latin typeface="ＭＳ Ｐゴシック" pitchFamily="50" charset="-128"/>
            </a:endParaRPr>
          </a:p>
        </p:txBody>
      </p:sp>
      <p:sp>
        <p:nvSpPr>
          <p:cNvPr id="77" name="Text Box 438"/>
          <p:cNvSpPr txBox="1">
            <a:spLocks noChangeArrowheads="1"/>
          </p:cNvSpPr>
          <p:nvPr/>
        </p:nvSpPr>
        <p:spPr bwMode="auto">
          <a:xfrm>
            <a:off x="1855959" y="685806"/>
            <a:ext cx="5536393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dirty="0" smtClean="0">
                <a:ea typeface="HGP創英角ｺﾞｼｯｸUB" pitchFamily="50" charset="-128"/>
              </a:rPr>
              <a:t>The voice terminal with camera will offer a variety usage !</a:t>
            </a:r>
            <a:endParaRPr lang="ja-JP" altLang="en-US" dirty="0">
              <a:ea typeface="HGP創英角ｺﾞｼｯｸUB" pitchFamily="50" charset="-128"/>
            </a:endParaRPr>
          </a:p>
        </p:txBody>
      </p:sp>
      <p:sp>
        <p:nvSpPr>
          <p:cNvPr id="171" name="Rectangle 8"/>
          <p:cNvSpPr>
            <a:spLocks noChangeArrowheads="1"/>
          </p:cNvSpPr>
          <p:nvPr/>
        </p:nvSpPr>
        <p:spPr bwMode="auto">
          <a:xfrm>
            <a:off x="-12357" y="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14. Main features</a:t>
            </a:r>
            <a:endParaRPr lang="en-US" altLang="ja-JP" sz="2800" b="1" u="none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248" name="Text Box 179"/>
          <p:cNvSpPr txBox="1">
            <a:spLocks noChangeArrowheads="1"/>
          </p:cNvSpPr>
          <p:nvPr/>
        </p:nvSpPr>
        <p:spPr bwMode="auto">
          <a:xfrm>
            <a:off x="6475694" y="966642"/>
            <a:ext cx="1899883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altLang="ja-JP" b="1" dirty="0" smtClean="0">
                <a:solidFill>
                  <a:srgbClr val="3333FF"/>
                </a:solidFill>
                <a:ea typeface="HGP創英角ｺﾞｼｯｸUB" pitchFamily="50" charset="-128"/>
              </a:rPr>
              <a:t>Camera control </a:t>
            </a:r>
            <a:r>
              <a:rPr lang="en-US" altLang="ja-JP" b="1" dirty="0" smtClean="0">
                <a:ea typeface="HGP創英角ｺﾞｼｯｸUB" pitchFamily="50" charset="-128"/>
              </a:rPr>
              <a:t>!</a:t>
            </a:r>
            <a:endParaRPr lang="en-US" altLang="ja-JP" b="1" dirty="0">
              <a:ea typeface="HGP創英角ｺﾞｼｯｸUB" pitchFamily="50" charset="-128"/>
            </a:endParaRPr>
          </a:p>
        </p:txBody>
      </p:sp>
      <p:sp>
        <p:nvSpPr>
          <p:cNvPr id="250" name="Rectangle 7"/>
          <p:cNvSpPr>
            <a:spLocks noChangeArrowheads="1"/>
          </p:cNvSpPr>
          <p:nvPr/>
        </p:nvSpPr>
        <p:spPr bwMode="auto">
          <a:xfrm>
            <a:off x="4607509" y="953509"/>
            <a:ext cx="3780000" cy="172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36" name="Text Box 179"/>
          <p:cNvSpPr txBox="1">
            <a:spLocks noChangeArrowheads="1"/>
          </p:cNvSpPr>
          <p:nvPr/>
        </p:nvSpPr>
        <p:spPr bwMode="auto">
          <a:xfrm>
            <a:off x="2868902" y="963266"/>
            <a:ext cx="168299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sz="1400" b="1" dirty="0" smtClean="0">
                <a:solidFill>
                  <a:srgbClr val="3333FF"/>
                </a:solidFill>
                <a:ea typeface="HGP創英角ｺﾞｼｯｸUB" pitchFamily="50" charset="-128"/>
              </a:rPr>
              <a:t>Video and Audio communication  </a:t>
            </a:r>
            <a:r>
              <a:rPr lang="en-US" altLang="ja-JP" sz="1400" b="1" dirty="0" smtClean="0">
                <a:ea typeface="HGP創英角ｺﾞｼｯｸUB" pitchFamily="50" charset="-128"/>
              </a:rPr>
              <a:t>!</a:t>
            </a:r>
            <a:endParaRPr lang="en-US" altLang="ja-JP" sz="1400" b="1" dirty="0">
              <a:ea typeface="HGP創英角ｺﾞｼｯｸUB" pitchFamily="50" charset="-128"/>
            </a:endParaRPr>
          </a:p>
        </p:txBody>
      </p:sp>
      <p:sp>
        <p:nvSpPr>
          <p:cNvPr id="139" name="Rectangle 7"/>
          <p:cNvSpPr>
            <a:spLocks noChangeArrowheads="1"/>
          </p:cNvSpPr>
          <p:nvPr/>
        </p:nvSpPr>
        <p:spPr bwMode="auto">
          <a:xfrm>
            <a:off x="772723" y="953509"/>
            <a:ext cx="3780000" cy="172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152" name="Picture 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13" y="3893248"/>
            <a:ext cx="535566" cy="3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" name="Picture 1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34" y="3361098"/>
            <a:ext cx="2667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 Box 322"/>
          <p:cNvSpPr txBox="1">
            <a:spLocks noChangeArrowheads="1"/>
          </p:cNvSpPr>
          <p:nvPr/>
        </p:nvSpPr>
        <p:spPr bwMode="auto">
          <a:xfrm>
            <a:off x="2174218" y="3297574"/>
            <a:ext cx="584156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sz="1200" dirty="0" smtClean="0">
                <a:ea typeface="HGP創英角ｺﾞｼｯｸUB" pitchFamily="50" charset="-128"/>
              </a:rPr>
              <a:t>email</a:t>
            </a:r>
            <a:endParaRPr lang="ja-JP" altLang="en-US" sz="1200" dirty="0">
              <a:ea typeface="HGP創英角ｺﾞｼｯｸUB" pitchFamily="50" charset="-128"/>
            </a:endParaRPr>
          </a:p>
        </p:txBody>
      </p:sp>
      <p:sp>
        <p:nvSpPr>
          <p:cNvPr id="287" name="Text Box 179"/>
          <p:cNvSpPr txBox="1">
            <a:spLocks noChangeArrowheads="1"/>
          </p:cNvSpPr>
          <p:nvPr/>
        </p:nvSpPr>
        <p:spPr bwMode="auto">
          <a:xfrm>
            <a:off x="2983558" y="2744974"/>
            <a:ext cx="1565373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b="1" dirty="0" smtClean="0">
                <a:solidFill>
                  <a:srgbClr val="3333FF"/>
                </a:solidFill>
                <a:ea typeface="HGP創英角ｺﾞｼｯｸUB" pitchFamily="50" charset="-128"/>
              </a:rPr>
              <a:t>Event action </a:t>
            </a:r>
            <a:r>
              <a:rPr lang="en-US" altLang="ja-JP" b="1" dirty="0" smtClean="0">
                <a:ea typeface="HGP創英角ｺﾞｼｯｸUB" pitchFamily="50" charset="-128"/>
              </a:rPr>
              <a:t>! </a:t>
            </a:r>
            <a:endParaRPr lang="en-US" altLang="ja-JP" sz="1050" b="1" dirty="0">
              <a:ea typeface="HGP創英角ｺﾞｼｯｸUB" pitchFamily="50" charset="-128"/>
            </a:endParaRPr>
          </a:p>
        </p:txBody>
      </p:sp>
      <p:sp>
        <p:nvSpPr>
          <p:cNvPr id="289" name="Rectangle 7"/>
          <p:cNvSpPr>
            <a:spLocks noChangeArrowheads="1"/>
          </p:cNvSpPr>
          <p:nvPr/>
        </p:nvSpPr>
        <p:spPr bwMode="auto">
          <a:xfrm>
            <a:off x="772723" y="2736723"/>
            <a:ext cx="3780000" cy="172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449118" y="2019641"/>
            <a:ext cx="522685" cy="98848"/>
            <a:chOff x="3398878" y="2089977"/>
            <a:chExt cx="522685" cy="98848"/>
          </a:xfrm>
        </p:grpSpPr>
        <p:sp>
          <p:nvSpPr>
            <p:cNvPr id="325" name="Line 10"/>
            <p:cNvSpPr>
              <a:spLocks noChangeShapeType="1"/>
            </p:cNvSpPr>
            <p:nvPr/>
          </p:nvSpPr>
          <p:spPr bwMode="auto">
            <a:xfrm flipH="1">
              <a:off x="3398878" y="2092623"/>
              <a:ext cx="282664" cy="96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26" name="Line 10"/>
            <p:cNvSpPr>
              <a:spLocks noChangeShapeType="1"/>
            </p:cNvSpPr>
            <p:nvPr/>
          </p:nvSpPr>
          <p:spPr bwMode="auto">
            <a:xfrm flipH="1" flipV="1">
              <a:off x="3687091" y="2089977"/>
              <a:ext cx="234472" cy="86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335" name="Text Box 179"/>
          <p:cNvSpPr txBox="1">
            <a:spLocks noChangeArrowheads="1"/>
          </p:cNvSpPr>
          <p:nvPr/>
        </p:nvSpPr>
        <p:spPr bwMode="auto">
          <a:xfrm>
            <a:off x="6953099" y="2742826"/>
            <a:ext cx="1441409" cy="54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b="1" dirty="0" smtClean="0">
                <a:solidFill>
                  <a:srgbClr val="3333FF"/>
                </a:solidFill>
                <a:ea typeface="HGP創英角ｺﾞｼｯｸUB" pitchFamily="50" charset="-128"/>
              </a:rPr>
              <a:t>Multiple</a:t>
            </a:r>
          </a:p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b="1" dirty="0" smtClean="0">
                <a:solidFill>
                  <a:srgbClr val="3333FF"/>
                </a:solidFill>
                <a:ea typeface="HGP創英角ｺﾞｼｯｸUB" pitchFamily="50" charset="-128"/>
              </a:rPr>
              <a:t>connection </a:t>
            </a:r>
            <a:r>
              <a:rPr lang="en-US" altLang="ja-JP" b="1" dirty="0" smtClean="0">
                <a:ea typeface="HGP創英角ｺﾞｼｯｸUB" pitchFamily="50" charset="-128"/>
              </a:rPr>
              <a:t>!</a:t>
            </a:r>
            <a:endParaRPr lang="en-US" altLang="ja-JP" b="1" dirty="0">
              <a:ea typeface="HGP創英角ｺﾞｼｯｸUB" pitchFamily="50" charset="-128"/>
            </a:endParaRPr>
          </a:p>
        </p:txBody>
      </p:sp>
      <p:sp>
        <p:nvSpPr>
          <p:cNvPr id="336" name="Rectangle 7"/>
          <p:cNvSpPr>
            <a:spLocks noChangeArrowheads="1"/>
          </p:cNvSpPr>
          <p:nvPr/>
        </p:nvSpPr>
        <p:spPr bwMode="auto">
          <a:xfrm>
            <a:off x="4607509" y="2736723"/>
            <a:ext cx="3780000" cy="172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363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5" y="3929821"/>
            <a:ext cx="32142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1155169" y="1231602"/>
            <a:ext cx="2631266" cy="1383147"/>
            <a:chOff x="1104929" y="1301938"/>
            <a:chExt cx="2631266" cy="1383147"/>
          </a:xfrm>
        </p:grpSpPr>
        <p:pic>
          <p:nvPicPr>
            <p:cNvPr id="184" name="Picture 58" descr="NS1000-c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83" y="1301938"/>
              <a:ext cx="1125926" cy="26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4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281" y="2140261"/>
              <a:ext cx="612222" cy="49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6" name="直線コネクタ 185"/>
            <p:cNvCxnSpPr/>
            <p:nvPr/>
          </p:nvCxnSpPr>
          <p:spPr>
            <a:xfrm>
              <a:off x="1104929" y="1723122"/>
              <a:ext cx="25186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>
              <a:off x="3254744" y="1723122"/>
              <a:ext cx="0" cy="3587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1381133" y="1723122"/>
              <a:ext cx="0" cy="3587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フリーフォーム 189"/>
            <p:cNvSpPr/>
            <p:nvPr/>
          </p:nvSpPr>
          <p:spPr>
            <a:xfrm>
              <a:off x="1418664" y="1502419"/>
              <a:ext cx="1795618" cy="580067"/>
            </a:xfrm>
            <a:custGeom>
              <a:avLst/>
              <a:gdLst>
                <a:gd name="connsiteX0" fmla="*/ 0 w 1949569"/>
                <a:gd name="connsiteY0" fmla="*/ 672945 h 681940"/>
                <a:gd name="connsiteX1" fmla="*/ 310551 w 1949569"/>
                <a:gd name="connsiteY1" fmla="*/ 560801 h 681940"/>
                <a:gd name="connsiteX2" fmla="*/ 974785 w 1949569"/>
                <a:gd name="connsiteY2" fmla="*/ 84 h 681940"/>
                <a:gd name="connsiteX3" fmla="*/ 1777041 w 1949569"/>
                <a:gd name="connsiteY3" fmla="*/ 603933 h 681940"/>
                <a:gd name="connsiteX4" fmla="*/ 1949569 w 1949569"/>
                <a:gd name="connsiteY4" fmla="*/ 655692 h 681940"/>
                <a:gd name="connsiteX0" fmla="*/ 0 w 1949569"/>
                <a:gd name="connsiteY0" fmla="*/ 682131 h 691126"/>
                <a:gd name="connsiteX1" fmla="*/ 146639 w 1949569"/>
                <a:gd name="connsiteY1" fmla="*/ 276979 h 691126"/>
                <a:gd name="connsiteX2" fmla="*/ 974785 w 1949569"/>
                <a:gd name="connsiteY2" fmla="*/ 9270 h 691126"/>
                <a:gd name="connsiteX3" fmla="*/ 1777041 w 1949569"/>
                <a:gd name="connsiteY3" fmla="*/ 613119 h 691126"/>
                <a:gd name="connsiteX4" fmla="*/ 1949569 w 1949569"/>
                <a:gd name="connsiteY4" fmla="*/ 664878 h 691126"/>
                <a:gd name="connsiteX0" fmla="*/ 0 w 1949569"/>
                <a:gd name="connsiteY0" fmla="*/ 684834 h 693829"/>
                <a:gd name="connsiteX1" fmla="*/ 146639 w 1949569"/>
                <a:gd name="connsiteY1" fmla="*/ 279682 h 693829"/>
                <a:gd name="connsiteX2" fmla="*/ 785051 w 1949569"/>
                <a:gd name="connsiteY2" fmla="*/ 218440 h 693829"/>
                <a:gd name="connsiteX3" fmla="*/ 974785 w 1949569"/>
                <a:gd name="connsiteY3" fmla="*/ 11973 h 693829"/>
                <a:gd name="connsiteX4" fmla="*/ 1777041 w 1949569"/>
                <a:gd name="connsiteY4" fmla="*/ 615822 h 693829"/>
                <a:gd name="connsiteX5" fmla="*/ 1949569 w 1949569"/>
                <a:gd name="connsiteY5" fmla="*/ 667581 h 693829"/>
                <a:gd name="connsiteX0" fmla="*/ 0 w 1949569"/>
                <a:gd name="connsiteY0" fmla="*/ 684081 h 686920"/>
                <a:gd name="connsiteX1" fmla="*/ 146639 w 1949569"/>
                <a:gd name="connsiteY1" fmla="*/ 278929 h 686920"/>
                <a:gd name="connsiteX2" fmla="*/ 785051 w 1949569"/>
                <a:gd name="connsiteY2" fmla="*/ 217687 h 686920"/>
                <a:gd name="connsiteX3" fmla="*/ 974785 w 1949569"/>
                <a:gd name="connsiteY3" fmla="*/ 11220 h 686920"/>
                <a:gd name="connsiteX4" fmla="*/ 1777149 w 1949569"/>
                <a:gd name="connsiteY4" fmla="*/ 599185 h 686920"/>
                <a:gd name="connsiteX5" fmla="*/ 1949569 w 1949569"/>
                <a:gd name="connsiteY5" fmla="*/ 666828 h 686920"/>
                <a:gd name="connsiteX0" fmla="*/ 0 w 2205233"/>
                <a:gd name="connsiteY0" fmla="*/ 684081 h 707440"/>
                <a:gd name="connsiteX1" fmla="*/ 146639 w 2205233"/>
                <a:gd name="connsiteY1" fmla="*/ 278929 h 707440"/>
                <a:gd name="connsiteX2" fmla="*/ 785051 w 2205233"/>
                <a:gd name="connsiteY2" fmla="*/ 217687 h 707440"/>
                <a:gd name="connsiteX3" fmla="*/ 974785 w 2205233"/>
                <a:gd name="connsiteY3" fmla="*/ 11220 h 707440"/>
                <a:gd name="connsiteX4" fmla="*/ 1777149 w 2205233"/>
                <a:gd name="connsiteY4" fmla="*/ 599185 h 707440"/>
                <a:gd name="connsiteX5" fmla="*/ 1949569 w 2205233"/>
                <a:gd name="connsiteY5" fmla="*/ 666828 h 707440"/>
                <a:gd name="connsiteX0" fmla="*/ 0 w 2123141"/>
                <a:gd name="connsiteY0" fmla="*/ 674169 h 674169"/>
                <a:gd name="connsiteX1" fmla="*/ 146639 w 2123141"/>
                <a:gd name="connsiteY1" fmla="*/ 269017 h 674169"/>
                <a:gd name="connsiteX2" fmla="*/ 785051 w 2123141"/>
                <a:gd name="connsiteY2" fmla="*/ 207775 h 674169"/>
                <a:gd name="connsiteX3" fmla="*/ 974785 w 2123141"/>
                <a:gd name="connsiteY3" fmla="*/ 1308 h 674169"/>
                <a:gd name="connsiteX4" fmla="*/ 1648028 w 2123141"/>
                <a:gd name="connsiteY4" fmla="*/ 317915 h 674169"/>
                <a:gd name="connsiteX5" fmla="*/ 1949569 w 2123141"/>
                <a:gd name="connsiteY5" fmla="*/ 656916 h 674169"/>
                <a:gd name="connsiteX0" fmla="*/ 0 w 2182519"/>
                <a:gd name="connsiteY0" fmla="*/ 674169 h 674169"/>
                <a:gd name="connsiteX1" fmla="*/ 146639 w 2182519"/>
                <a:gd name="connsiteY1" fmla="*/ 269017 h 674169"/>
                <a:gd name="connsiteX2" fmla="*/ 785051 w 2182519"/>
                <a:gd name="connsiteY2" fmla="*/ 207775 h 674169"/>
                <a:gd name="connsiteX3" fmla="*/ 974785 w 2182519"/>
                <a:gd name="connsiteY3" fmla="*/ 1308 h 674169"/>
                <a:gd name="connsiteX4" fmla="*/ 1648028 w 2182519"/>
                <a:gd name="connsiteY4" fmla="*/ 317915 h 674169"/>
                <a:gd name="connsiteX5" fmla="*/ 2182519 w 2182519"/>
                <a:gd name="connsiteY5" fmla="*/ 656030 h 674169"/>
                <a:gd name="connsiteX0" fmla="*/ 0 w 2182519"/>
                <a:gd name="connsiteY0" fmla="*/ 673278 h 673278"/>
                <a:gd name="connsiteX1" fmla="*/ 146639 w 2182519"/>
                <a:gd name="connsiteY1" fmla="*/ 268126 h 673278"/>
                <a:gd name="connsiteX2" fmla="*/ 785051 w 2182519"/>
                <a:gd name="connsiteY2" fmla="*/ 206884 h 673278"/>
                <a:gd name="connsiteX3" fmla="*/ 974785 w 2182519"/>
                <a:gd name="connsiteY3" fmla="*/ 417 h 673278"/>
                <a:gd name="connsiteX4" fmla="*/ 1210466 w 2182519"/>
                <a:gd name="connsiteY4" fmla="*/ 266700 h 673278"/>
                <a:gd name="connsiteX5" fmla="*/ 2182519 w 2182519"/>
                <a:gd name="connsiteY5" fmla="*/ 655139 h 673278"/>
                <a:gd name="connsiteX0" fmla="*/ 0 w 1955390"/>
                <a:gd name="connsiteY0" fmla="*/ 673278 h 673278"/>
                <a:gd name="connsiteX1" fmla="*/ 146639 w 1955390"/>
                <a:gd name="connsiteY1" fmla="*/ 268126 h 673278"/>
                <a:gd name="connsiteX2" fmla="*/ 785051 w 1955390"/>
                <a:gd name="connsiteY2" fmla="*/ 206884 h 673278"/>
                <a:gd name="connsiteX3" fmla="*/ 974785 w 1955390"/>
                <a:gd name="connsiteY3" fmla="*/ 417 h 673278"/>
                <a:gd name="connsiteX4" fmla="*/ 1210466 w 1955390"/>
                <a:gd name="connsiteY4" fmla="*/ 266700 h 673278"/>
                <a:gd name="connsiteX5" fmla="*/ 1955390 w 1955390"/>
                <a:gd name="connsiteY5" fmla="*/ 655781 h 673278"/>
                <a:gd name="connsiteX0" fmla="*/ 0 w 1955390"/>
                <a:gd name="connsiteY0" fmla="*/ 673278 h 673278"/>
                <a:gd name="connsiteX1" fmla="*/ 146639 w 1955390"/>
                <a:gd name="connsiteY1" fmla="*/ 268126 h 673278"/>
                <a:gd name="connsiteX2" fmla="*/ 785051 w 1955390"/>
                <a:gd name="connsiteY2" fmla="*/ 206884 h 673278"/>
                <a:gd name="connsiteX3" fmla="*/ 974785 w 1955390"/>
                <a:gd name="connsiteY3" fmla="*/ 417 h 673278"/>
                <a:gd name="connsiteX4" fmla="*/ 1210466 w 1955390"/>
                <a:gd name="connsiteY4" fmla="*/ 266700 h 673278"/>
                <a:gd name="connsiteX5" fmla="*/ 1846264 w 1955390"/>
                <a:gd name="connsiteY5" fmla="*/ 319262 h 673278"/>
                <a:gd name="connsiteX6" fmla="*/ 1955390 w 1955390"/>
                <a:gd name="connsiteY6" fmla="*/ 655781 h 673278"/>
                <a:gd name="connsiteX0" fmla="*/ 0 w 1955390"/>
                <a:gd name="connsiteY0" fmla="*/ 672870 h 672870"/>
                <a:gd name="connsiteX1" fmla="*/ 146639 w 1955390"/>
                <a:gd name="connsiteY1" fmla="*/ 267718 h 672870"/>
                <a:gd name="connsiteX2" fmla="*/ 785051 w 1955390"/>
                <a:gd name="connsiteY2" fmla="*/ 206476 h 672870"/>
                <a:gd name="connsiteX3" fmla="*/ 974785 w 1955390"/>
                <a:gd name="connsiteY3" fmla="*/ 9 h 672870"/>
                <a:gd name="connsiteX4" fmla="*/ 1210592 w 1955390"/>
                <a:gd name="connsiteY4" fmla="*/ 214591 h 672870"/>
                <a:gd name="connsiteX5" fmla="*/ 1846264 w 1955390"/>
                <a:gd name="connsiteY5" fmla="*/ 318854 h 672870"/>
                <a:gd name="connsiteX6" fmla="*/ 1955390 w 1955390"/>
                <a:gd name="connsiteY6" fmla="*/ 655373 h 672870"/>
                <a:gd name="connsiteX0" fmla="*/ 0 w 1955390"/>
                <a:gd name="connsiteY0" fmla="*/ 672870 h 672870"/>
                <a:gd name="connsiteX1" fmla="*/ 146639 w 1955390"/>
                <a:gd name="connsiteY1" fmla="*/ 267718 h 672870"/>
                <a:gd name="connsiteX2" fmla="*/ 785051 w 1955390"/>
                <a:gd name="connsiteY2" fmla="*/ 206476 h 672870"/>
                <a:gd name="connsiteX3" fmla="*/ 974785 w 1955390"/>
                <a:gd name="connsiteY3" fmla="*/ 9 h 672870"/>
                <a:gd name="connsiteX4" fmla="*/ 1210592 w 1955390"/>
                <a:gd name="connsiteY4" fmla="*/ 214591 h 672870"/>
                <a:gd name="connsiteX5" fmla="*/ 1854892 w 1955390"/>
                <a:gd name="connsiteY5" fmla="*/ 267580 h 672870"/>
                <a:gd name="connsiteX6" fmla="*/ 1955390 w 1955390"/>
                <a:gd name="connsiteY6" fmla="*/ 655373 h 672870"/>
                <a:gd name="connsiteX0" fmla="*/ 0 w 2036068"/>
                <a:gd name="connsiteY0" fmla="*/ 672870 h 672870"/>
                <a:gd name="connsiteX1" fmla="*/ 146639 w 2036068"/>
                <a:gd name="connsiteY1" fmla="*/ 267718 h 672870"/>
                <a:gd name="connsiteX2" fmla="*/ 785051 w 2036068"/>
                <a:gd name="connsiteY2" fmla="*/ 206476 h 672870"/>
                <a:gd name="connsiteX3" fmla="*/ 974785 w 2036068"/>
                <a:gd name="connsiteY3" fmla="*/ 9 h 672870"/>
                <a:gd name="connsiteX4" fmla="*/ 1210592 w 2036068"/>
                <a:gd name="connsiteY4" fmla="*/ 214591 h 672870"/>
                <a:gd name="connsiteX5" fmla="*/ 1854892 w 2036068"/>
                <a:gd name="connsiteY5" fmla="*/ 267580 h 672870"/>
                <a:gd name="connsiteX6" fmla="*/ 2036068 w 2036068"/>
                <a:gd name="connsiteY6" fmla="*/ 656003 h 672870"/>
                <a:gd name="connsiteX0" fmla="*/ 0 w 2036068"/>
                <a:gd name="connsiteY0" fmla="*/ 672870 h 672870"/>
                <a:gd name="connsiteX1" fmla="*/ 146639 w 2036068"/>
                <a:gd name="connsiteY1" fmla="*/ 267718 h 672870"/>
                <a:gd name="connsiteX2" fmla="*/ 785051 w 2036068"/>
                <a:gd name="connsiteY2" fmla="*/ 206476 h 672870"/>
                <a:gd name="connsiteX3" fmla="*/ 974785 w 2036068"/>
                <a:gd name="connsiteY3" fmla="*/ 9 h 672870"/>
                <a:gd name="connsiteX4" fmla="*/ 1210592 w 2036068"/>
                <a:gd name="connsiteY4" fmla="*/ 214591 h 672870"/>
                <a:gd name="connsiteX5" fmla="*/ 1854892 w 2036068"/>
                <a:gd name="connsiteY5" fmla="*/ 267580 h 672870"/>
                <a:gd name="connsiteX6" fmla="*/ 2036068 w 2036068"/>
                <a:gd name="connsiteY6" fmla="*/ 656003 h 672870"/>
                <a:gd name="connsiteX0" fmla="*/ 0 w 1992930"/>
                <a:gd name="connsiteY0" fmla="*/ 672870 h 672870"/>
                <a:gd name="connsiteX1" fmla="*/ 103501 w 1992930"/>
                <a:gd name="connsiteY1" fmla="*/ 267718 h 672870"/>
                <a:gd name="connsiteX2" fmla="*/ 741913 w 1992930"/>
                <a:gd name="connsiteY2" fmla="*/ 206476 h 672870"/>
                <a:gd name="connsiteX3" fmla="*/ 931647 w 1992930"/>
                <a:gd name="connsiteY3" fmla="*/ 9 h 672870"/>
                <a:gd name="connsiteX4" fmla="*/ 1167454 w 1992930"/>
                <a:gd name="connsiteY4" fmla="*/ 214591 h 672870"/>
                <a:gd name="connsiteX5" fmla="*/ 1811754 w 1992930"/>
                <a:gd name="connsiteY5" fmla="*/ 267580 h 672870"/>
                <a:gd name="connsiteX6" fmla="*/ 1992930 w 1992930"/>
                <a:gd name="connsiteY6" fmla="*/ 656003 h 672870"/>
                <a:gd name="connsiteX0" fmla="*/ 0 w 1992930"/>
                <a:gd name="connsiteY0" fmla="*/ 672870 h 672870"/>
                <a:gd name="connsiteX1" fmla="*/ 103501 w 1992930"/>
                <a:gd name="connsiteY1" fmla="*/ 267718 h 672870"/>
                <a:gd name="connsiteX2" fmla="*/ 741913 w 1992930"/>
                <a:gd name="connsiteY2" fmla="*/ 206476 h 672870"/>
                <a:gd name="connsiteX3" fmla="*/ 931647 w 1992930"/>
                <a:gd name="connsiteY3" fmla="*/ 9 h 672870"/>
                <a:gd name="connsiteX4" fmla="*/ 1167454 w 1992930"/>
                <a:gd name="connsiteY4" fmla="*/ 214591 h 672870"/>
                <a:gd name="connsiteX5" fmla="*/ 1895496 w 1992930"/>
                <a:gd name="connsiteY5" fmla="*/ 267580 h 672870"/>
                <a:gd name="connsiteX6" fmla="*/ 1992930 w 1992930"/>
                <a:gd name="connsiteY6" fmla="*/ 656003 h 6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2930" h="672870">
                  <a:moveTo>
                    <a:pt x="0" y="672870"/>
                  </a:moveTo>
                  <a:cubicBezTo>
                    <a:pt x="74043" y="672869"/>
                    <a:pt x="-20151" y="345450"/>
                    <a:pt x="103501" y="267718"/>
                  </a:cubicBezTo>
                  <a:cubicBezTo>
                    <a:pt x="227153" y="189986"/>
                    <a:pt x="603889" y="251094"/>
                    <a:pt x="741913" y="206476"/>
                  </a:cubicBezTo>
                  <a:cubicBezTo>
                    <a:pt x="879937" y="161858"/>
                    <a:pt x="860724" y="-1343"/>
                    <a:pt x="931647" y="9"/>
                  </a:cubicBezTo>
                  <a:cubicBezTo>
                    <a:pt x="1002570" y="1361"/>
                    <a:pt x="1006812" y="169996"/>
                    <a:pt x="1167454" y="214591"/>
                  </a:cubicBezTo>
                  <a:cubicBezTo>
                    <a:pt x="1328096" y="259186"/>
                    <a:pt x="1771342" y="202733"/>
                    <a:pt x="1895496" y="267580"/>
                  </a:cubicBezTo>
                  <a:cubicBezTo>
                    <a:pt x="2019650" y="332427"/>
                    <a:pt x="1931606" y="628679"/>
                    <a:pt x="1992930" y="656003"/>
                  </a:cubicBezTo>
                </a:path>
              </a:pathLst>
            </a:custGeom>
            <a:noFill/>
            <a:ln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 dirty="0">
                  <a:effectLst/>
                  <a:latin typeface="ＭＳ 明朝"/>
                  <a:cs typeface="ＭＳ 明朝"/>
                </a:rPr>
                <a:t> </a:t>
              </a:r>
              <a:endParaRPr lang="ja-JP" sz="1050" kern="100" dirty="0">
                <a:effectLst/>
                <a:latin typeface="ＭＳ 明朝"/>
                <a:cs typeface="ＭＳ 明朝"/>
              </a:endParaRPr>
            </a:p>
          </p:txBody>
        </p:sp>
        <p:sp>
          <p:nvSpPr>
            <p:cNvPr id="191" name="左右矢印 190"/>
            <p:cNvSpPr>
              <a:spLocks noChangeArrowheads="1"/>
            </p:cNvSpPr>
            <p:nvPr/>
          </p:nvSpPr>
          <p:spPr bwMode="auto">
            <a:xfrm>
              <a:off x="1844991" y="2410651"/>
              <a:ext cx="1001019" cy="274434"/>
            </a:xfrm>
            <a:prstGeom prst="leftRightArrow">
              <a:avLst>
                <a:gd name="adj1" fmla="val 64315"/>
                <a:gd name="adj2" fmla="val 67520"/>
              </a:avLst>
            </a:prstGeom>
            <a:gradFill rotWithShape="1">
              <a:gsLst>
                <a:gs pos="0">
                  <a:srgbClr val="0000CC"/>
                </a:gs>
                <a:gs pos="49500">
                  <a:schemeClr val="bg1"/>
                </a:gs>
                <a:gs pos="36000">
                  <a:srgbClr val="CCECFF"/>
                </a:gs>
                <a:gs pos="63000">
                  <a:srgbClr val="CCECFF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 dirty="0">
                  <a:effectLst/>
                  <a:latin typeface="ＭＳ 明朝"/>
                  <a:cs typeface="ＭＳ 明朝"/>
                </a:rPr>
                <a:t> </a:t>
              </a:r>
              <a:endParaRPr lang="ja-JP" sz="1050" kern="100" dirty="0">
                <a:effectLst/>
                <a:latin typeface="ＭＳ 明朝"/>
                <a:cs typeface="ＭＳ 明朝"/>
              </a:endParaRPr>
            </a:p>
          </p:txBody>
        </p:sp>
        <p:sp>
          <p:nvSpPr>
            <p:cNvPr id="192" name="テキスト ボックス 1152"/>
            <p:cNvSpPr txBox="1">
              <a:spLocks noChangeArrowheads="1"/>
            </p:cNvSpPr>
            <p:nvPr/>
          </p:nvSpPr>
          <p:spPr bwMode="auto">
            <a:xfrm>
              <a:off x="2121781" y="2415851"/>
              <a:ext cx="467377" cy="21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Arial"/>
                  <a:ea typeface="HGS創英角ｺﾞｼｯｸUB"/>
                  <a:cs typeface="ＭＳ Ｐゴシック"/>
                </a:rPr>
                <a:t>Audio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193" name="右矢印 192"/>
            <p:cNvSpPr/>
            <p:nvPr/>
          </p:nvSpPr>
          <p:spPr>
            <a:xfrm>
              <a:off x="1914188" y="2140261"/>
              <a:ext cx="963488" cy="292922"/>
            </a:xfrm>
            <a:prstGeom prst="rightArrow">
              <a:avLst>
                <a:gd name="adj1" fmla="val 62932"/>
                <a:gd name="adj2" fmla="val 75175"/>
              </a:avLst>
            </a:prstGeom>
            <a:gradFill flip="none" rotWithShape="1">
              <a:gsLst>
                <a:gs pos="9000">
                  <a:srgbClr val="FFFFCC"/>
                </a:gs>
                <a:gs pos="0">
                  <a:schemeClr val="bg1"/>
                </a:gs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bg1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94" name="テキスト ボックス 1152"/>
            <p:cNvSpPr txBox="1">
              <a:spLocks noChangeArrowheads="1"/>
            </p:cNvSpPr>
            <p:nvPr/>
          </p:nvSpPr>
          <p:spPr bwMode="auto">
            <a:xfrm>
              <a:off x="2111226" y="2162216"/>
              <a:ext cx="456235" cy="21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Arial"/>
                  <a:ea typeface="HGS創英角ｺﾞｼｯｸUB"/>
                  <a:cs typeface="ＭＳ Ｐゴシック"/>
                </a:rPr>
                <a:t>Video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pic>
          <p:nvPicPr>
            <p:cNvPr id="197" name="Picture 5" descr="C:\Users\5139243\Documents\ＩＰカメラ\IPカメラデザインイメージ0122free.tif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795" y="2102592"/>
              <a:ext cx="257139" cy="44779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98" name="Picture 3" descr="C:\Users\5139243\Documents\ＩＰカメラ\IPカメラデザインイメージ0122.ti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707" y="2216549"/>
              <a:ext cx="297888" cy="455325"/>
            </a:xfrm>
            <a:prstGeom prst="rect">
              <a:avLst/>
            </a:prstGeom>
            <a:noFill/>
            <a:ln>
              <a:noFill/>
            </a:ln>
            <a:extLst/>
          </p:spPr>
        </p:pic>
        <p:grpSp>
          <p:nvGrpSpPr>
            <p:cNvPr id="189" name="グループ化 188"/>
            <p:cNvGrpSpPr/>
            <p:nvPr/>
          </p:nvGrpSpPr>
          <p:grpSpPr>
            <a:xfrm>
              <a:off x="3510423" y="2225192"/>
              <a:ext cx="225772" cy="378430"/>
              <a:chOff x="3244167" y="1465271"/>
              <a:chExt cx="267335" cy="473075"/>
            </a:xfrm>
          </p:grpSpPr>
          <p:pic>
            <p:nvPicPr>
              <p:cNvPr id="195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44167" y="1465271"/>
                <a:ext cx="267335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5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73141" y="1538244"/>
                <a:ext cx="210880" cy="331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グループ化 6"/>
          <p:cNvGrpSpPr/>
          <p:nvPr/>
        </p:nvGrpSpPr>
        <p:grpSpPr>
          <a:xfrm>
            <a:off x="7540676" y="1364278"/>
            <a:ext cx="612001" cy="612000"/>
            <a:chOff x="7540676" y="1517893"/>
            <a:chExt cx="612001" cy="638966"/>
          </a:xfrm>
        </p:grpSpPr>
        <p:sp>
          <p:nvSpPr>
            <p:cNvPr id="9" name="十字形 8"/>
            <p:cNvSpPr/>
            <p:nvPr/>
          </p:nvSpPr>
          <p:spPr bwMode="auto">
            <a:xfrm>
              <a:off x="7540676" y="1544859"/>
              <a:ext cx="612000" cy="612000"/>
            </a:xfrm>
            <a:prstGeom prst="plus">
              <a:avLst>
                <a:gd name="adj" fmla="val 28112"/>
              </a:avLst>
            </a:prstGeom>
            <a:solidFill>
              <a:srgbClr val="CCECFF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47" name="テキスト ボックス 1152"/>
            <p:cNvSpPr txBox="1">
              <a:spLocks noChangeArrowheads="1"/>
            </p:cNvSpPr>
            <p:nvPr/>
          </p:nvSpPr>
          <p:spPr bwMode="auto">
            <a:xfrm>
              <a:off x="7540677" y="1517893"/>
              <a:ext cx="612000" cy="6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Aft>
                  <a:spcPts val="0"/>
                </a:spcAft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/>
                  <a:ea typeface="HGS創英角ｺﾞｼｯｸUB"/>
                  <a:cs typeface="ＭＳ Ｐゴシック"/>
                </a:rPr>
                <a:t>2</a:t>
              </a:r>
            </a:p>
            <a:p>
              <a:pPr fontAlgn="base">
                <a:spcAft>
                  <a:spcPts val="0"/>
                </a:spcAft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/>
                  <a:ea typeface="HGS創英角ｺﾞｼｯｸUB"/>
                  <a:cs typeface="ＭＳ Ｐゴシック"/>
                </a:rPr>
                <a:t>4           6</a:t>
              </a:r>
            </a:p>
            <a:p>
              <a:pPr fontAlgn="base">
                <a:spcAft>
                  <a:spcPts val="0"/>
                </a:spcAft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/>
                  <a:ea typeface="HGS創英角ｺﾞｼｯｸUB"/>
                  <a:cs typeface="ＭＳ Ｐゴシック"/>
                </a:rPr>
                <a:t>8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</p:grpSp>
      <p:pic>
        <p:nvPicPr>
          <p:cNvPr id="148" name="Picture 26" descr="0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3" y="1815295"/>
            <a:ext cx="307604" cy="82504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4837452" y="1236143"/>
            <a:ext cx="2631266" cy="1383158"/>
            <a:chOff x="4837452" y="1236143"/>
            <a:chExt cx="2631266" cy="1383158"/>
          </a:xfrm>
        </p:grpSpPr>
        <p:pic>
          <p:nvPicPr>
            <p:cNvPr id="123" name="Picture 58" descr="NS1000-c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606" y="1236143"/>
              <a:ext cx="1125926" cy="26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703" y="2127631"/>
              <a:ext cx="612222" cy="49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5" name="直線コネクタ 124"/>
            <p:cNvCxnSpPr/>
            <p:nvPr/>
          </p:nvCxnSpPr>
          <p:spPr>
            <a:xfrm>
              <a:off x="4837452" y="1657327"/>
              <a:ext cx="25186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>
              <a:off x="6987267" y="1657327"/>
              <a:ext cx="0" cy="3587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>
              <a:off x="5113656" y="1657327"/>
              <a:ext cx="0" cy="3587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フリーフォーム 127"/>
            <p:cNvSpPr/>
            <p:nvPr/>
          </p:nvSpPr>
          <p:spPr>
            <a:xfrm>
              <a:off x="5151187" y="1436624"/>
              <a:ext cx="1795618" cy="580067"/>
            </a:xfrm>
            <a:custGeom>
              <a:avLst/>
              <a:gdLst>
                <a:gd name="connsiteX0" fmla="*/ 0 w 1949569"/>
                <a:gd name="connsiteY0" fmla="*/ 672945 h 681940"/>
                <a:gd name="connsiteX1" fmla="*/ 310551 w 1949569"/>
                <a:gd name="connsiteY1" fmla="*/ 560801 h 681940"/>
                <a:gd name="connsiteX2" fmla="*/ 974785 w 1949569"/>
                <a:gd name="connsiteY2" fmla="*/ 84 h 681940"/>
                <a:gd name="connsiteX3" fmla="*/ 1777041 w 1949569"/>
                <a:gd name="connsiteY3" fmla="*/ 603933 h 681940"/>
                <a:gd name="connsiteX4" fmla="*/ 1949569 w 1949569"/>
                <a:gd name="connsiteY4" fmla="*/ 655692 h 681940"/>
                <a:gd name="connsiteX0" fmla="*/ 0 w 1949569"/>
                <a:gd name="connsiteY0" fmla="*/ 682131 h 691126"/>
                <a:gd name="connsiteX1" fmla="*/ 146639 w 1949569"/>
                <a:gd name="connsiteY1" fmla="*/ 276979 h 691126"/>
                <a:gd name="connsiteX2" fmla="*/ 974785 w 1949569"/>
                <a:gd name="connsiteY2" fmla="*/ 9270 h 691126"/>
                <a:gd name="connsiteX3" fmla="*/ 1777041 w 1949569"/>
                <a:gd name="connsiteY3" fmla="*/ 613119 h 691126"/>
                <a:gd name="connsiteX4" fmla="*/ 1949569 w 1949569"/>
                <a:gd name="connsiteY4" fmla="*/ 664878 h 691126"/>
                <a:gd name="connsiteX0" fmla="*/ 0 w 1949569"/>
                <a:gd name="connsiteY0" fmla="*/ 684834 h 693829"/>
                <a:gd name="connsiteX1" fmla="*/ 146639 w 1949569"/>
                <a:gd name="connsiteY1" fmla="*/ 279682 h 693829"/>
                <a:gd name="connsiteX2" fmla="*/ 785051 w 1949569"/>
                <a:gd name="connsiteY2" fmla="*/ 218440 h 693829"/>
                <a:gd name="connsiteX3" fmla="*/ 974785 w 1949569"/>
                <a:gd name="connsiteY3" fmla="*/ 11973 h 693829"/>
                <a:gd name="connsiteX4" fmla="*/ 1777041 w 1949569"/>
                <a:gd name="connsiteY4" fmla="*/ 615822 h 693829"/>
                <a:gd name="connsiteX5" fmla="*/ 1949569 w 1949569"/>
                <a:gd name="connsiteY5" fmla="*/ 667581 h 693829"/>
                <a:gd name="connsiteX0" fmla="*/ 0 w 1949569"/>
                <a:gd name="connsiteY0" fmla="*/ 684081 h 686920"/>
                <a:gd name="connsiteX1" fmla="*/ 146639 w 1949569"/>
                <a:gd name="connsiteY1" fmla="*/ 278929 h 686920"/>
                <a:gd name="connsiteX2" fmla="*/ 785051 w 1949569"/>
                <a:gd name="connsiteY2" fmla="*/ 217687 h 686920"/>
                <a:gd name="connsiteX3" fmla="*/ 974785 w 1949569"/>
                <a:gd name="connsiteY3" fmla="*/ 11220 h 686920"/>
                <a:gd name="connsiteX4" fmla="*/ 1777149 w 1949569"/>
                <a:gd name="connsiteY4" fmla="*/ 599185 h 686920"/>
                <a:gd name="connsiteX5" fmla="*/ 1949569 w 1949569"/>
                <a:gd name="connsiteY5" fmla="*/ 666828 h 686920"/>
                <a:gd name="connsiteX0" fmla="*/ 0 w 2205233"/>
                <a:gd name="connsiteY0" fmla="*/ 684081 h 707440"/>
                <a:gd name="connsiteX1" fmla="*/ 146639 w 2205233"/>
                <a:gd name="connsiteY1" fmla="*/ 278929 h 707440"/>
                <a:gd name="connsiteX2" fmla="*/ 785051 w 2205233"/>
                <a:gd name="connsiteY2" fmla="*/ 217687 h 707440"/>
                <a:gd name="connsiteX3" fmla="*/ 974785 w 2205233"/>
                <a:gd name="connsiteY3" fmla="*/ 11220 h 707440"/>
                <a:gd name="connsiteX4" fmla="*/ 1777149 w 2205233"/>
                <a:gd name="connsiteY4" fmla="*/ 599185 h 707440"/>
                <a:gd name="connsiteX5" fmla="*/ 1949569 w 2205233"/>
                <a:gd name="connsiteY5" fmla="*/ 666828 h 707440"/>
                <a:gd name="connsiteX0" fmla="*/ 0 w 2123141"/>
                <a:gd name="connsiteY0" fmla="*/ 674169 h 674169"/>
                <a:gd name="connsiteX1" fmla="*/ 146639 w 2123141"/>
                <a:gd name="connsiteY1" fmla="*/ 269017 h 674169"/>
                <a:gd name="connsiteX2" fmla="*/ 785051 w 2123141"/>
                <a:gd name="connsiteY2" fmla="*/ 207775 h 674169"/>
                <a:gd name="connsiteX3" fmla="*/ 974785 w 2123141"/>
                <a:gd name="connsiteY3" fmla="*/ 1308 h 674169"/>
                <a:gd name="connsiteX4" fmla="*/ 1648028 w 2123141"/>
                <a:gd name="connsiteY4" fmla="*/ 317915 h 674169"/>
                <a:gd name="connsiteX5" fmla="*/ 1949569 w 2123141"/>
                <a:gd name="connsiteY5" fmla="*/ 656916 h 674169"/>
                <a:gd name="connsiteX0" fmla="*/ 0 w 2182519"/>
                <a:gd name="connsiteY0" fmla="*/ 674169 h 674169"/>
                <a:gd name="connsiteX1" fmla="*/ 146639 w 2182519"/>
                <a:gd name="connsiteY1" fmla="*/ 269017 h 674169"/>
                <a:gd name="connsiteX2" fmla="*/ 785051 w 2182519"/>
                <a:gd name="connsiteY2" fmla="*/ 207775 h 674169"/>
                <a:gd name="connsiteX3" fmla="*/ 974785 w 2182519"/>
                <a:gd name="connsiteY3" fmla="*/ 1308 h 674169"/>
                <a:gd name="connsiteX4" fmla="*/ 1648028 w 2182519"/>
                <a:gd name="connsiteY4" fmla="*/ 317915 h 674169"/>
                <a:gd name="connsiteX5" fmla="*/ 2182519 w 2182519"/>
                <a:gd name="connsiteY5" fmla="*/ 656030 h 674169"/>
                <a:gd name="connsiteX0" fmla="*/ 0 w 2182519"/>
                <a:gd name="connsiteY0" fmla="*/ 673278 h 673278"/>
                <a:gd name="connsiteX1" fmla="*/ 146639 w 2182519"/>
                <a:gd name="connsiteY1" fmla="*/ 268126 h 673278"/>
                <a:gd name="connsiteX2" fmla="*/ 785051 w 2182519"/>
                <a:gd name="connsiteY2" fmla="*/ 206884 h 673278"/>
                <a:gd name="connsiteX3" fmla="*/ 974785 w 2182519"/>
                <a:gd name="connsiteY3" fmla="*/ 417 h 673278"/>
                <a:gd name="connsiteX4" fmla="*/ 1210466 w 2182519"/>
                <a:gd name="connsiteY4" fmla="*/ 266700 h 673278"/>
                <a:gd name="connsiteX5" fmla="*/ 2182519 w 2182519"/>
                <a:gd name="connsiteY5" fmla="*/ 655139 h 673278"/>
                <a:gd name="connsiteX0" fmla="*/ 0 w 1955390"/>
                <a:gd name="connsiteY0" fmla="*/ 673278 h 673278"/>
                <a:gd name="connsiteX1" fmla="*/ 146639 w 1955390"/>
                <a:gd name="connsiteY1" fmla="*/ 268126 h 673278"/>
                <a:gd name="connsiteX2" fmla="*/ 785051 w 1955390"/>
                <a:gd name="connsiteY2" fmla="*/ 206884 h 673278"/>
                <a:gd name="connsiteX3" fmla="*/ 974785 w 1955390"/>
                <a:gd name="connsiteY3" fmla="*/ 417 h 673278"/>
                <a:gd name="connsiteX4" fmla="*/ 1210466 w 1955390"/>
                <a:gd name="connsiteY4" fmla="*/ 266700 h 673278"/>
                <a:gd name="connsiteX5" fmla="*/ 1955390 w 1955390"/>
                <a:gd name="connsiteY5" fmla="*/ 655781 h 673278"/>
                <a:gd name="connsiteX0" fmla="*/ 0 w 1955390"/>
                <a:gd name="connsiteY0" fmla="*/ 673278 h 673278"/>
                <a:gd name="connsiteX1" fmla="*/ 146639 w 1955390"/>
                <a:gd name="connsiteY1" fmla="*/ 268126 h 673278"/>
                <a:gd name="connsiteX2" fmla="*/ 785051 w 1955390"/>
                <a:gd name="connsiteY2" fmla="*/ 206884 h 673278"/>
                <a:gd name="connsiteX3" fmla="*/ 974785 w 1955390"/>
                <a:gd name="connsiteY3" fmla="*/ 417 h 673278"/>
                <a:gd name="connsiteX4" fmla="*/ 1210466 w 1955390"/>
                <a:gd name="connsiteY4" fmla="*/ 266700 h 673278"/>
                <a:gd name="connsiteX5" fmla="*/ 1846264 w 1955390"/>
                <a:gd name="connsiteY5" fmla="*/ 319262 h 673278"/>
                <a:gd name="connsiteX6" fmla="*/ 1955390 w 1955390"/>
                <a:gd name="connsiteY6" fmla="*/ 655781 h 673278"/>
                <a:gd name="connsiteX0" fmla="*/ 0 w 1955390"/>
                <a:gd name="connsiteY0" fmla="*/ 672870 h 672870"/>
                <a:gd name="connsiteX1" fmla="*/ 146639 w 1955390"/>
                <a:gd name="connsiteY1" fmla="*/ 267718 h 672870"/>
                <a:gd name="connsiteX2" fmla="*/ 785051 w 1955390"/>
                <a:gd name="connsiteY2" fmla="*/ 206476 h 672870"/>
                <a:gd name="connsiteX3" fmla="*/ 974785 w 1955390"/>
                <a:gd name="connsiteY3" fmla="*/ 9 h 672870"/>
                <a:gd name="connsiteX4" fmla="*/ 1210592 w 1955390"/>
                <a:gd name="connsiteY4" fmla="*/ 214591 h 672870"/>
                <a:gd name="connsiteX5" fmla="*/ 1846264 w 1955390"/>
                <a:gd name="connsiteY5" fmla="*/ 318854 h 672870"/>
                <a:gd name="connsiteX6" fmla="*/ 1955390 w 1955390"/>
                <a:gd name="connsiteY6" fmla="*/ 655373 h 672870"/>
                <a:gd name="connsiteX0" fmla="*/ 0 w 1955390"/>
                <a:gd name="connsiteY0" fmla="*/ 672870 h 672870"/>
                <a:gd name="connsiteX1" fmla="*/ 146639 w 1955390"/>
                <a:gd name="connsiteY1" fmla="*/ 267718 h 672870"/>
                <a:gd name="connsiteX2" fmla="*/ 785051 w 1955390"/>
                <a:gd name="connsiteY2" fmla="*/ 206476 h 672870"/>
                <a:gd name="connsiteX3" fmla="*/ 974785 w 1955390"/>
                <a:gd name="connsiteY3" fmla="*/ 9 h 672870"/>
                <a:gd name="connsiteX4" fmla="*/ 1210592 w 1955390"/>
                <a:gd name="connsiteY4" fmla="*/ 214591 h 672870"/>
                <a:gd name="connsiteX5" fmla="*/ 1854892 w 1955390"/>
                <a:gd name="connsiteY5" fmla="*/ 267580 h 672870"/>
                <a:gd name="connsiteX6" fmla="*/ 1955390 w 1955390"/>
                <a:gd name="connsiteY6" fmla="*/ 655373 h 672870"/>
                <a:gd name="connsiteX0" fmla="*/ 0 w 2036068"/>
                <a:gd name="connsiteY0" fmla="*/ 672870 h 672870"/>
                <a:gd name="connsiteX1" fmla="*/ 146639 w 2036068"/>
                <a:gd name="connsiteY1" fmla="*/ 267718 h 672870"/>
                <a:gd name="connsiteX2" fmla="*/ 785051 w 2036068"/>
                <a:gd name="connsiteY2" fmla="*/ 206476 h 672870"/>
                <a:gd name="connsiteX3" fmla="*/ 974785 w 2036068"/>
                <a:gd name="connsiteY3" fmla="*/ 9 h 672870"/>
                <a:gd name="connsiteX4" fmla="*/ 1210592 w 2036068"/>
                <a:gd name="connsiteY4" fmla="*/ 214591 h 672870"/>
                <a:gd name="connsiteX5" fmla="*/ 1854892 w 2036068"/>
                <a:gd name="connsiteY5" fmla="*/ 267580 h 672870"/>
                <a:gd name="connsiteX6" fmla="*/ 2036068 w 2036068"/>
                <a:gd name="connsiteY6" fmla="*/ 656003 h 672870"/>
                <a:gd name="connsiteX0" fmla="*/ 0 w 2036068"/>
                <a:gd name="connsiteY0" fmla="*/ 672870 h 672870"/>
                <a:gd name="connsiteX1" fmla="*/ 146639 w 2036068"/>
                <a:gd name="connsiteY1" fmla="*/ 267718 h 672870"/>
                <a:gd name="connsiteX2" fmla="*/ 785051 w 2036068"/>
                <a:gd name="connsiteY2" fmla="*/ 206476 h 672870"/>
                <a:gd name="connsiteX3" fmla="*/ 974785 w 2036068"/>
                <a:gd name="connsiteY3" fmla="*/ 9 h 672870"/>
                <a:gd name="connsiteX4" fmla="*/ 1210592 w 2036068"/>
                <a:gd name="connsiteY4" fmla="*/ 214591 h 672870"/>
                <a:gd name="connsiteX5" fmla="*/ 1854892 w 2036068"/>
                <a:gd name="connsiteY5" fmla="*/ 267580 h 672870"/>
                <a:gd name="connsiteX6" fmla="*/ 2036068 w 2036068"/>
                <a:gd name="connsiteY6" fmla="*/ 656003 h 672870"/>
                <a:gd name="connsiteX0" fmla="*/ 0 w 1992930"/>
                <a:gd name="connsiteY0" fmla="*/ 672870 h 672870"/>
                <a:gd name="connsiteX1" fmla="*/ 103501 w 1992930"/>
                <a:gd name="connsiteY1" fmla="*/ 267718 h 672870"/>
                <a:gd name="connsiteX2" fmla="*/ 741913 w 1992930"/>
                <a:gd name="connsiteY2" fmla="*/ 206476 h 672870"/>
                <a:gd name="connsiteX3" fmla="*/ 931647 w 1992930"/>
                <a:gd name="connsiteY3" fmla="*/ 9 h 672870"/>
                <a:gd name="connsiteX4" fmla="*/ 1167454 w 1992930"/>
                <a:gd name="connsiteY4" fmla="*/ 214591 h 672870"/>
                <a:gd name="connsiteX5" fmla="*/ 1811754 w 1992930"/>
                <a:gd name="connsiteY5" fmla="*/ 267580 h 672870"/>
                <a:gd name="connsiteX6" fmla="*/ 1992930 w 1992930"/>
                <a:gd name="connsiteY6" fmla="*/ 656003 h 672870"/>
                <a:gd name="connsiteX0" fmla="*/ 0 w 1992930"/>
                <a:gd name="connsiteY0" fmla="*/ 672870 h 672870"/>
                <a:gd name="connsiteX1" fmla="*/ 103501 w 1992930"/>
                <a:gd name="connsiteY1" fmla="*/ 267718 h 672870"/>
                <a:gd name="connsiteX2" fmla="*/ 741913 w 1992930"/>
                <a:gd name="connsiteY2" fmla="*/ 206476 h 672870"/>
                <a:gd name="connsiteX3" fmla="*/ 931647 w 1992930"/>
                <a:gd name="connsiteY3" fmla="*/ 9 h 672870"/>
                <a:gd name="connsiteX4" fmla="*/ 1167454 w 1992930"/>
                <a:gd name="connsiteY4" fmla="*/ 214591 h 672870"/>
                <a:gd name="connsiteX5" fmla="*/ 1895496 w 1992930"/>
                <a:gd name="connsiteY5" fmla="*/ 267580 h 672870"/>
                <a:gd name="connsiteX6" fmla="*/ 1992930 w 1992930"/>
                <a:gd name="connsiteY6" fmla="*/ 656003 h 6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2930" h="672870">
                  <a:moveTo>
                    <a:pt x="0" y="672870"/>
                  </a:moveTo>
                  <a:cubicBezTo>
                    <a:pt x="74043" y="672869"/>
                    <a:pt x="-20151" y="345450"/>
                    <a:pt x="103501" y="267718"/>
                  </a:cubicBezTo>
                  <a:cubicBezTo>
                    <a:pt x="227153" y="189986"/>
                    <a:pt x="603889" y="251094"/>
                    <a:pt x="741913" y="206476"/>
                  </a:cubicBezTo>
                  <a:cubicBezTo>
                    <a:pt x="879937" y="161858"/>
                    <a:pt x="860724" y="-1343"/>
                    <a:pt x="931647" y="9"/>
                  </a:cubicBezTo>
                  <a:cubicBezTo>
                    <a:pt x="1002570" y="1361"/>
                    <a:pt x="1006812" y="169996"/>
                    <a:pt x="1167454" y="214591"/>
                  </a:cubicBezTo>
                  <a:cubicBezTo>
                    <a:pt x="1328096" y="259186"/>
                    <a:pt x="1771342" y="202733"/>
                    <a:pt x="1895496" y="267580"/>
                  </a:cubicBezTo>
                  <a:cubicBezTo>
                    <a:pt x="2019650" y="332427"/>
                    <a:pt x="1931606" y="628679"/>
                    <a:pt x="1992930" y="656003"/>
                  </a:cubicBezTo>
                </a:path>
              </a:pathLst>
            </a:custGeom>
            <a:noFill/>
            <a:ln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 dirty="0">
                  <a:effectLst/>
                  <a:latin typeface="ＭＳ 明朝"/>
                  <a:cs typeface="ＭＳ 明朝"/>
                </a:rPr>
                <a:t> </a:t>
              </a:r>
              <a:endParaRPr lang="ja-JP" sz="1050" kern="100" dirty="0">
                <a:effectLst/>
                <a:latin typeface="ＭＳ 明朝"/>
                <a:cs typeface="ＭＳ 明朝"/>
              </a:endParaRPr>
            </a:p>
          </p:txBody>
        </p:sp>
        <p:pic>
          <p:nvPicPr>
            <p:cNvPr id="138" name="Picture 5" descr="C:\Users\5139243\Documents\ＩＰカメラ\IPカメラデザインイメージ0122free.tif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318" y="2036797"/>
              <a:ext cx="257139" cy="44779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40" name="Picture 3" descr="C:\Users\5139243\Documents\ＩＰカメラ\IPカメラデザインイメージ0122.ti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230" y="2150754"/>
              <a:ext cx="297888" cy="455325"/>
            </a:xfrm>
            <a:prstGeom prst="rect">
              <a:avLst/>
            </a:prstGeom>
            <a:noFill/>
            <a:ln>
              <a:noFill/>
            </a:ln>
            <a:extLst/>
          </p:spPr>
        </p:pic>
        <p:grpSp>
          <p:nvGrpSpPr>
            <p:cNvPr id="142" name="グループ化 141"/>
            <p:cNvGrpSpPr/>
            <p:nvPr/>
          </p:nvGrpSpPr>
          <p:grpSpPr>
            <a:xfrm>
              <a:off x="7242946" y="2071617"/>
              <a:ext cx="225772" cy="378430"/>
              <a:chOff x="3244167" y="1355543"/>
              <a:chExt cx="267335" cy="473075"/>
            </a:xfrm>
          </p:grpSpPr>
          <p:pic>
            <p:nvPicPr>
              <p:cNvPr id="145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44167" y="1355543"/>
                <a:ext cx="267335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5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98321" y="1428516"/>
                <a:ext cx="210880" cy="331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左矢印 7"/>
            <p:cNvSpPr/>
            <p:nvPr/>
          </p:nvSpPr>
          <p:spPr bwMode="auto">
            <a:xfrm>
              <a:off x="5551417" y="1847695"/>
              <a:ext cx="1080000" cy="288000"/>
            </a:xfrm>
            <a:prstGeom prst="leftArrow">
              <a:avLst>
                <a:gd name="adj1" fmla="val 69844"/>
                <a:gd name="adj2" fmla="val 79765"/>
              </a:avLst>
            </a:prstGeom>
            <a:gradFill flip="none" rotWithShape="1">
              <a:gsLst>
                <a:gs pos="9000">
                  <a:srgbClr val="FFFFCC"/>
                </a:gs>
                <a:gs pos="0">
                  <a:schemeClr val="bg1"/>
                </a:gs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bg1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テキスト ボックス 1152"/>
            <p:cNvSpPr txBox="1">
              <a:spLocks noChangeArrowheads="1"/>
            </p:cNvSpPr>
            <p:nvPr/>
          </p:nvSpPr>
          <p:spPr bwMode="auto">
            <a:xfrm>
              <a:off x="5907223" y="1893681"/>
              <a:ext cx="456235" cy="21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Aft>
                  <a:spcPts val="0"/>
                </a:spcAft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/>
                  <a:ea typeface="HGS創英角ｺﾞｼｯｸUB"/>
                  <a:cs typeface="ＭＳ Ｐゴシック"/>
                </a:rPr>
                <a:t>Control by </a:t>
              </a:r>
              <a:r>
                <a:rPr lang="en-US" altLang="ja-JP" sz="800" b="1" dirty="0" smtClean="0">
                  <a:solidFill>
                    <a:srgbClr val="000000"/>
                  </a:solidFill>
                  <a:latin typeface="Arial"/>
                  <a:ea typeface="HGS創英角ｺﾞｼｯｸUB"/>
                  <a:cs typeface="ＭＳ Ｐゴシック"/>
                </a:rPr>
                <a:t>DTMF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544469" y="2143542"/>
            <a:ext cx="612000" cy="360000"/>
            <a:chOff x="7494229" y="2290078"/>
            <a:chExt cx="612000" cy="360000"/>
          </a:xfrm>
        </p:grpSpPr>
        <p:sp>
          <p:nvSpPr>
            <p:cNvPr id="11" name="二等辺三角形 10"/>
            <p:cNvSpPr/>
            <p:nvPr/>
          </p:nvSpPr>
          <p:spPr bwMode="auto">
            <a:xfrm>
              <a:off x="7635485" y="2290078"/>
              <a:ext cx="288000" cy="360000"/>
            </a:xfrm>
            <a:prstGeom prst="triangle">
              <a:avLst/>
            </a:prstGeom>
            <a:solidFill>
              <a:srgbClr val="CCECFF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50" name="テキスト ボックス 1152"/>
            <p:cNvSpPr txBox="1">
              <a:spLocks noChangeArrowheads="1"/>
            </p:cNvSpPr>
            <p:nvPr/>
          </p:nvSpPr>
          <p:spPr bwMode="auto">
            <a:xfrm>
              <a:off x="7494229" y="2350637"/>
              <a:ext cx="612000" cy="199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Aft>
                  <a:spcPts val="0"/>
                </a:spcAft>
              </a:pPr>
              <a:r>
                <a:rPr lang="en-US" altLang="ja-JP" sz="900" b="1" dirty="0">
                  <a:solidFill>
                    <a:srgbClr val="000000"/>
                  </a:solidFill>
                  <a:latin typeface="Arial"/>
                  <a:ea typeface="HGS創英角ｺﾞｼｯｸUB"/>
                  <a:cs typeface="ＭＳ Ｐゴシック"/>
                </a:rPr>
                <a:t>7</a:t>
              </a:r>
              <a:r>
                <a:rPr lang="en-US" altLang="ja-JP" sz="900" b="1" dirty="0" smtClean="0">
                  <a:solidFill>
                    <a:srgbClr val="000000"/>
                  </a:solidFill>
                  <a:latin typeface="Arial"/>
                  <a:ea typeface="HGS創英角ｺﾞｼｯｸUB"/>
                  <a:cs typeface="ＭＳ Ｐゴシック"/>
                </a:rPr>
                <a:t>             9</a:t>
              </a:r>
            </a:p>
          </p:txBody>
        </p:sp>
      </p:grpSp>
      <p:sp>
        <p:nvSpPr>
          <p:cNvPr id="151" name="テキスト ボックス 1152"/>
          <p:cNvSpPr txBox="1">
            <a:spLocks noChangeArrowheads="1"/>
          </p:cNvSpPr>
          <p:nvPr/>
        </p:nvSpPr>
        <p:spPr bwMode="auto">
          <a:xfrm>
            <a:off x="7317131" y="2470441"/>
            <a:ext cx="996033" cy="2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altLang="ja-JP" sz="900" b="1" dirty="0" smtClean="0">
                <a:solidFill>
                  <a:srgbClr val="000000"/>
                </a:solidFill>
                <a:latin typeface="Arial"/>
                <a:ea typeface="HGS創英角ｺﾞｼｯｸUB"/>
                <a:cs typeface="ＭＳ Ｐゴシック"/>
              </a:rPr>
              <a:t>5: Open the door</a:t>
            </a:r>
          </a:p>
        </p:txBody>
      </p:sp>
      <p:pic>
        <p:nvPicPr>
          <p:cNvPr id="156" name="Picture 58" descr="NS1000-c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32" y="2886957"/>
            <a:ext cx="1125926" cy="2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54" y="3725280"/>
            <a:ext cx="612222" cy="4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8" name="直線コネクタ 157"/>
          <p:cNvCxnSpPr/>
          <p:nvPr/>
        </p:nvCxnSpPr>
        <p:spPr>
          <a:xfrm>
            <a:off x="1214502" y="3308141"/>
            <a:ext cx="25186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3364317" y="3308141"/>
            <a:ext cx="0" cy="3587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1490706" y="3308141"/>
            <a:ext cx="0" cy="3587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フリーフォーム 160"/>
          <p:cNvSpPr/>
          <p:nvPr/>
        </p:nvSpPr>
        <p:spPr>
          <a:xfrm>
            <a:off x="1528237" y="3087438"/>
            <a:ext cx="1795618" cy="580067"/>
          </a:xfrm>
          <a:custGeom>
            <a:avLst/>
            <a:gdLst>
              <a:gd name="connsiteX0" fmla="*/ 0 w 1949569"/>
              <a:gd name="connsiteY0" fmla="*/ 672945 h 681940"/>
              <a:gd name="connsiteX1" fmla="*/ 310551 w 1949569"/>
              <a:gd name="connsiteY1" fmla="*/ 560801 h 681940"/>
              <a:gd name="connsiteX2" fmla="*/ 974785 w 1949569"/>
              <a:gd name="connsiteY2" fmla="*/ 84 h 681940"/>
              <a:gd name="connsiteX3" fmla="*/ 1777041 w 1949569"/>
              <a:gd name="connsiteY3" fmla="*/ 603933 h 681940"/>
              <a:gd name="connsiteX4" fmla="*/ 1949569 w 1949569"/>
              <a:gd name="connsiteY4" fmla="*/ 655692 h 681940"/>
              <a:gd name="connsiteX0" fmla="*/ 0 w 1949569"/>
              <a:gd name="connsiteY0" fmla="*/ 682131 h 691126"/>
              <a:gd name="connsiteX1" fmla="*/ 146639 w 1949569"/>
              <a:gd name="connsiteY1" fmla="*/ 276979 h 691126"/>
              <a:gd name="connsiteX2" fmla="*/ 974785 w 1949569"/>
              <a:gd name="connsiteY2" fmla="*/ 9270 h 691126"/>
              <a:gd name="connsiteX3" fmla="*/ 1777041 w 1949569"/>
              <a:gd name="connsiteY3" fmla="*/ 613119 h 691126"/>
              <a:gd name="connsiteX4" fmla="*/ 1949569 w 1949569"/>
              <a:gd name="connsiteY4" fmla="*/ 664878 h 691126"/>
              <a:gd name="connsiteX0" fmla="*/ 0 w 1949569"/>
              <a:gd name="connsiteY0" fmla="*/ 684834 h 693829"/>
              <a:gd name="connsiteX1" fmla="*/ 146639 w 1949569"/>
              <a:gd name="connsiteY1" fmla="*/ 279682 h 693829"/>
              <a:gd name="connsiteX2" fmla="*/ 785051 w 1949569"/>
              <a:gd name="connsiteY2" fmla="*/ 218440 h 693829"/>
              <a:gd name="connsiteX3" fmla="*/ 974785 w 1949569"/>
              <a:gd name="connsiteY3" fmla="*/ 11973 h 693829"/>
              <a:gd name="connsiteX4" fmla="*/ 1777041 w 1949569"/>
              <a:gd name="connsiteY4" fmla="*/ 615822 h 693829"/>
              <a:gd name="connsiteX5" fmla="*/ 1949569 w 1949569"/>
              <a:gd name="connsiteY5" fmla="*/ 667581 h 693829"/>
              <a:gd name="connsiteX0" fmla="*/ 0 w 1949569"/>
              <a:gd name="connsiteY0" fmla="*/ 684081 h 686920"/>
              <a:gd name="connsiteX1" fmla="*/ 146639 w 1949569"/>
              <a:gd name="connsiteY1" fmla="*/ 278929 h 686920"/>
              <a:gd name="connsiteX2" fmla="*/ 785051 w 1949569"/>
              <a:gd name="connsiteY2" fmla="*/ 217687 h 686920"/>
              <a:gd name="connsiteX3" fmla="*/ 974785 w 1949569"/>
              <a:gd name="connsiteY3" fmla="*/ 11220 h 686920"/>
              <a:gd name="connsiteX4" fmla="*/ 1777149 w 1949569"/>
              <a:gd name="connsiteY4" fmla="*/ 599185 h 686920"/>
              <a:gd name="connsiteX5" fmla="*/ 1949569 w 1949569"/>
              <a:gd name="connsiteY5" fmla="*/ 666828 h 686920"/>
              <a:gd name="connsiteX0" fmla="*/ 0 w 2205233"/>
              <a:gd name="connsiteY0" fmla="*/ 684081 h 707440"/>
              <a:gd name="connsiteX1" fmla="*/ 146639 w 2205233"/>
              <a:gd name="connsiteY1" fmla="*/ 278929 h 707440"/>
              <a:gd name="connsiteX2" fmla="*/ 785051 w 2205233"/>
              <a:gd name="connsiteY2" fmla="*/ 217687 h 707440"/>
              <a:gd name="connsiteX3" fmla="*/ 974785 w 2205233"/>
              <a:gd name="connsiteY3" fmla="*/ 11220 h 707440"/>
              <a:gd name="connsiteX4" fmla="*/ 1777149 w 2205233"/>
              <a:gd name="connsiteY4" fmla="*/ 599185 h 707440"/>
              <a:gd name="connsiteX5" fmla="*/ 1949569 w 2205233"/>
              <a:gd name="connsiteY5" fmla="*/ 666828 h 707440"/>
              <a:gd name="connsiteX0" fmla="*/ 0 w 2123141"/>
              <a:gd name="connsiteY0" fmla="*/ 674169 h 674169"/>
              <a:gd name="connsiteX1" fmla="*/ 146639 w 2123141"/>
              <a:gd name="connsiteY1" fmla="*/ 269017 h 674169"/>
              <a:gd name="connsiteX2" fmla="*/ 785051 w 2123141"/>
              <a:gd name="connsiteY2" fmla="*/ 207775 h 674169"/>
              <a:gd name="connsiteX3" fmla="*/ 974785 w 2123141"/>
              <a:gd name="connsiteY3" fmla="*/ 1308 h 674169"/>
              <a:gd name="connsiteX4" fmla="*/ 1648028 w 2123141"/>
              <a:gd name="connsiteY4" fmla="*/ 317915 h 674169"/>
              <a:gd name="connsiteX5" fmla="*/ 1949569 w 2123141"/>
              <a:gd name="connsiteY5" fmla="*/ 656916 h 674169"/>
              <a:gd name="connsiteX0" fmla="*/ 0 w 2182519"/>
              <a:gd name="connsiteY0" fmla="*/ 674169 h 674169"/>
              <a:gd name="connsiteX1" fmla="*/ 146639 w 2182519"/>
              <a:gd name="connsiteY1" fmla="*/ 269017 h 674169"/>
              <a:gd name="connsiteX2" fmla="*/ 785051 w 2182519"/>
              <a:gd name="connsiteY2" fmla="*/ 207775 h 674169"/>
              <a:gd name="connsiteX3" fmla="*/ 974785 w 2182519"/>
              <a:gd name="connsiteY3" fmla="*/ 1308 h 674169"/>
              <a:gd name="connsiteX4" fmla="*/ 1648028 w 2182519"/>
              <a:gd name="connsiteY4" fmla="*/ 317915 h 674169"/>
              <a:gd name="connsiteX5" fmla="*/ 2182519 w 2182519"/>
              <a:gd name="connsiteY5" fmla="*/ 656030 h 674169"/>
              <a:gd name="connsiteX0" fmla="*/ 0 w 2182519"/>
              <a:gd name="connsiteY0" fmla="*/ 673278 h 673278"/>
              <a:gd name="connsiteX1" fmla="*/ 146639 w 2182519"/>
              <a:gd name="connsiteY1" fmla="*/ 268126 h 673278"/>
              <a:gd name="connsiteX2" fmla="*/ 785051 w 2182519"/>
              <a:gd name="connsiteY2" fmla="*/ 206884 h 673278"/>
              <a:gd name="connsiteX3" fmla="*/ 974785 w 2182519"/>
              <a:gd name="connsiteY3" fmla="*/ 417 h 673278"/>
              <a:gd name="connsiteX4" fmla="*/ 1210466 w 2182519"/>
              <a:gd name="connsiteY4" fmla="*/ 266700 h 673278"/>
              <a:gd name="connsiteX5" fmla="*/ 2182519 w 2182519"/>
              <a:gd name="connsiteY5" fmla="*/ 655139 h 673278"/>
              <a:gd name="connsiteX0" fmla="*/ 0 w 1955390"/>
              <a:gd name="connsiteY0" fmla="*/ 673278 h 673278"/>
              <a:gd name="connsiteX1" fmla="*/ 146639 w 1955390"/>
              <a:gd name="connsiteY1" fmla="*/ 268126 h 673278"/>
              <a:gd name="connsiteX2" fmla="*/ 785051 w 1955390"/>
              <a:gd name="connsiteY2" fmla="*/ 206884 h 673278"/>
              <a:gd name="connsiteX3" fmla="*/ 974785 w 1955390"/>
              <a:gd name="connsiteY3" fmla="*/ 417 h 673278"/>
              <a:gd name="connsiteX4" fmla="*/ 1210466 w 1955390"/>
              <a:gd name="connsiteY4" fmla="*/ 266700 h 673278"/>
              <a:gd name="connsiteX5" fmla="*/ 1955390 w 1955390"/>
              <a:gd name="connsiteY5" fmla="*/ 655781 h 673278"/>
              <a:gd name="connsiteX0" fmla="*/ 0 w 1955390"/>
              <a:gd name="connsiteY0" fmla="*/ 673278 h 673278"/>
              <a:gd name="connsiteX1" fmla="*/ 146639 w 1955390"/>
              <a:gd name="connsiteY1" fmla="*/ 268126 h 673278"/>
              <a:gd name="connsiteX2" fmla="*/ 785051 w 1955390"/>
              <a:gd name="connsiteY2" fmla="*/ 206884 h 673278"/>
              <a:gd name="connsiteX3" fmla="*/ 974785 w 1955390"/>
              <a:gd name="connsiteY3" fmla="*/ 417 h 673278"/>
              <a:gd name="connsiteX4" fmla="*/ 1210466 w 1955390"/>
              <a:gd name="connsiteY4" fmla="*/ 266700 h 673278"/>
              <a:gd name="connsiteX5" fmla="*/ 1846264 w 1955390"/>
              <a:gd name="connsiteY5" fmla="*/ 319262 h 673278"/>
              <a:gd name="connsiteX6" fmla="*/ 1955390 w 1955390"/>
              <a:gd name="connsiteY6" fmla="*/ 655781 h 673278"/>
              <a:gd name="connsiteX0" fmla="*/ 0 w 1955390"/>
              <a:gd name="connsiteY0" fmla="*/ 672870 h 672870"/>
              <a:gd name="connsiteX1" fmla="*/ 146639 w 1955390"/>
              <a:gd name="connsiteY1" fmla="*/ 267718 h 672870"/>
              <a:gd name="connsiteX2" fmla="*/ 785051 w 1955390"/>
              <a:gd name="connsiteY2" fmla="*/ 206476 h 672870"/>
              <a:gd name="connsiteX3" fmla="*/ 974785 w 1955390"/>
              <a:gd name="connsiteY3" fmla="*/ 9 h 672870"/>
              <a:gd name="connsiteX4" fmla="*/ 1210592 w 1955390"/>
              <a:gd name="connsiteY4" fmla="*/ 214591 h 672870"/>
              <a:gd name="connsiteX5" fmla="*/ 1846264 w 1955390"/>
              <a:gd name="connsiteY5" fmla="*/ 318854 h 672870"/>
              <a:gd name="connsiteX6" fmla="*/ 1955390 w 1955390"/>
              <a:gd name="connsiteY6" fmla="*/ 655373 h 672870"/>
              <a:gd name="connsiteX0" fmla="*/ 0 w 1955390"/>
              <a:gd name="connsiteY0" fmla="*/ 672870 h 672870"/>
              <a:gd name="connsiteX1" fmla="*/ 146639 w 1955390"/>
              <a:gd name="connsiteY1" fmla="*/ 267718 h 672870"/>
              <a:gd name="connsiteX2" fmla="*/ 785051 w 1955390"/>
              <a:gd name="connsiteY2" fmla="*/ 206476 h 672870"/>
              <a:gd name="connsiteX3" fmla="*/ 974785 w 1955390"/>
              <a:gd name="connsiteY3" fmla="*/ 9 h 672870"/>
              <a:gd name="connsiteX4" fmla="*/ 1210592 w 1955390"/>
              <a:gd name="connsiteY4" fmla="*/ 214591 h 672870"/>
              <a:gd name="connsiteX5" fmla="*/ 1854892 w 1955390"/>
              <a:gd name="connsiteY5" fmla="*/ 267580 h 672870"/>
              <a:gd name="connsiteX6" fmla="*/ 1955390 w 1955390"/>
              <a:gd name="connsiteY6" fmla="*/ 655373 h 672870"/>
              <a:gd name="connsiteX0" fmla="*/ 0 w 2036068"/>
              <a:gd name="connsiteY0" fmla="*/ 672870 h 672870"/>
              <a:gd name="connsiteX1" fmla="*/ 146639 w 2036068"/>
              <a:gd name="connsiteY1" fmla="*/ 267718 h 672870"/>
              <a:gd name="connsiteX2" fmla="*/ 785051 w 2036068"/>
              <a:gd name="connsiteY2" fmla="*/ 206476 h 672870"/>
              <a:gd name="connsiteX3" fmla="*/ 974785 w 2036068"/>
              <a:gd name="connsiteY3" fmla="*/ 9 h 672870"/>
              <a:gd name="connsiteX4" fmla="*/ 1210592 w 2036068"/>
              <a:gd name="connsiteY4" fmla="*/ 214591 h 672870"/>
              <a:gd name="connsiteX5" fmla="*/ 1854892 w 2036068"/>
              <a:gd name="connsiteY5" fmla="*/ 267580 h 672870"/>
              <a:gd name="connsiteX6" fmla="*/ 2036068 w 2036068"/>
              <a:gd name="connsiteY6" fmla="*/ 656003 h 672870"/>
              <a:gd name="connsiteX0" fmla="*/ 0 w 2036068"/>
              <a:gd name="connsiteY0" fmla="*/ 672870 h 672870"/>
              <a:gd name="connsiteX1" fmla="*/ 146639 w 2036068"/>
              <a:gd name="connsiteY1" fmla="*/ 267718 h 672870"/>
              <a:gd name="connsiteX2" fmla="*/ 785051 w 2036068"/>
              <a:gd name="connsiteY2" fmla="*/ 206476 h 672870"/>
              <a:gd name="connsiteX3" fmla="*/ 974785 w 2036068"/>
              <a:gd name="connsiteY3" fmla="*/ 9 h 672870"/>
              <a:gd name="connsiteX4" fmla="*/ 1210592 w 2036068"/>
              <a:gd name="connsiteY4" fmla="*/ 214591 h 672870"/>
              <a:gd name="connsiteX5" fmla="*/ 1854892 w 2036068"/>
              <a:gd name="connsiteY5" fmla="*/ 267580 h 672870"/>
              <a:gd name="connsiteX6" fmla="*/ 2036068 w 2036068"/>
              <a:gd name="connsiteY6" fmla="*/ 656003 h 672870"/>
              <a:gd name="connsiteX0" fmla="*/ 0 w 1992930"/>
              <a:gd name="connsiteY0" fmla="*/ 672870 h 672870"/>
              <a:gd name="connsiteX1" fmla="*/ 103501 w 1992930"/>
              <a:gd name="connsiteY1" fmla="*/ 267718 h 672870"/>
              <a:gd name="connsiteX2" fmla="*/ 741913 w 1992930"/>
              <a:gd name="connsiteY2" fmla="*/ 206476 h 672870"/>
              <a:gd name="connsiteX3" fmla="*/ 931647 w 1992930"/>
              <a:gd name="connsiteY3" fmla="*/ 9 h 672870"/>
              <a:gd name="connsiteX4" fmla="*/ 1167454 w 1992930"/>
              <a:gd name="connsiteY4" fmla="*/ 214591 h 672870"/>
              <a:gd name="connsiteX5" fmla="*/ 1811754 w 1992930"/>
              <a:gd name="connsiteY5" fmla="*/ 267580 h 672870"/>
              <a:gd name="connsiteX6" fmla="*/ 1992930 w 1992930"/>
              <a:gd name="connsiteY6" fmla="*/ 656003 h 672870"/>
              <a:gd name="connsiteX0" fmla="*/ 0 w 1992930"/>
              <a:gd name="connsiteY0" fmla="*/ 672870 h 672870"/>
              <a:gd name="connsiteX1" fmla="*/ 103501 w 1992930"/>
              <a:gd name="connsiteY1" fmla="*/ 267718 h 672870"/>
              <a:gd name="connsiteX2" fmla="*/ 741913 w 1992930"/>
              <a:gd name="connsiteY2" fmla="*/ 206476 h 672870"/>
              <a:gd name="connsiteX3" fmla="*/ 931647 w 1992930"/>
              <a:gd name="connsiteY3" fmla="*/ 9 h 672870"/>
              <a:gd name="connsiteX4" fmla="*/ 1167454 w 1992930"/>
              <a:gd name="connsiteY4" fmla="*/ 214591 h 672870"/>
              <a:gd name="connsiteX5" fmla="*/ 1895496 w 1992930"/>
              <a:gd name="connsiteY5" fmla="*/ 267580 h 672870"/>
              <a:gd name="connsiteX6" fmla="*/ 1992930 w 1992930"/>
              <a:gd name="connsiteY6" fmla="*/ 656003 h 67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2930" h="672870">
                <a:moveTo>
                  <a:pt x="0" y="672870"/>
                </a:moveTo>
                <a:cubicBezTo>
                  <a:pt x="74043" y="672869"/>
                  <a:pt x="-20151" y="345450"/>
                  <a:pt x="103501" y="267718"/>
                </a:cubicBezTo>
                <a:cubicBezTo>
                  <a:pt x="227153" y="189986"/>
                  <a:pt x="603889" y="251094"/>
                  <a:pt x="741913" y="206476"/>
                </a:cubicBezTo>
                <a:cubicBezTo>
                  <a:pt x="879937" y="161858"/>
                  <a:pt x="860724" y="-1343"/>
                  <a:pt x="931647" y="9"/>
                </a:cubicBezTo>
                <a:cubicBezTo>
                  <a:pt x="1002570" y="1361"/>
                  <a:pt x="1006812" y="169996"/>
                  <a:pt x="1167454" y="214591"/>
                </a:cubicBezTo>
                <a:cubicBezTo>
                  <a:pt x="1328096" y="259186"/>
                  <a:pt x="1771342" y="202733"/>
                  <a:pt x="1895496" y="267580"/>
                </a:cubicBezTo>
                <a:cubicBezTo>
                  <a:pt x="2019650" y="332427"/>
                  <a:pt x="1931606" y="628679"/>
                  <a:pt x="1992930" y="656003"/>
                </a:cubicBezTo>
              </a:path>
            </a:pathLst>
          </a:custGeom>
          <a:noFill/>
          <a:ln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050" kern="100" dirty="0">
                <a:effectLst/>
                <a:latin typeface="ＭＳ 明朝"/>
                <a:cs typeface="ＭＳ 明朝"/>
              </a:rPr>
              <a:t> </a:t>
            </a:r>
            <a:endParaRPr lang="ja-JP" sz="1050" kern="100" dirty="0">
              <a:effectLst/>
              <a:latin typeface="ＭＳ 明朝"/>
              <a:cs typeface="ＭＳ 明朝"/>
            </a:endParaRPr>
          </a:p>
        </p:txBody>
      </p:sp>
      <p:pic>
        <p:nvPicPr>
          <p:cNvPr id="162" name="Picture 5" descr="C:\Users\5139243\Documents\ＩＰカメラ\IPカメラデザインイメージ0122free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68" y="3687611"/>
            <a:ext cx="257139" cy="44779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3" name="Picture 3" descr="C:\Users\5139243\Documents\ＩＰカメラ\IPカメラデザインイメージ0122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80" y="3801568"/>
            <a:ext cx="297888" cy="455325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64" name="グループ化 163"/>
          <p:cNvGrpSpPr/>
          <p:nvPr/>
        </p:nvGrpSpPr>
        <p:grpSpPr>
          <a:xfrm>
            <a:off x="3619996" y="3890595"/>
            <a:ext cx="225772" cy="378430"/>
            <a:chOff x="3244167" y="1465271"/>
            <a:chExt cx="267335" cy="473075"/>
          </a:xfrm>
        </p:grpSpPr>
        <p:pic>
          <p:nvPicPr>
            <p:cNvPr id="168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44167" y="1465271"/>
              <a:ext cx="26733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73141" y="1538244"/>
              <a:ext cx="210880" cy="33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7" name="図 57" descr="acti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86" y="3400030"/>
            <a:ext cx="236908" cy="25436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5" descr="E:\Panasonic2011\和田さま☆アイコン集\from_dobashi\Others1\doo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61" y="2240127"/>
            <a:ext cx="249869" cy="42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図 57" descr="action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10" y="2032116"/>
            <a:ext cx="166099" cy="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曲折矢印 15"/>
          <p:cNvSpPr/>
          <p:nvPr/>
        </p:nvSpPr>
        <p:spPr bwMode="auto">
          <a:xfrm>
            <a:off x="1945471" y="3374237"/>
            <a:ext cx="199966" cy="223311"/>
          </a:xfrm>
          <a:prstGeom prst="bentArrow">
            <a:avLst/>
          </a:prstGeom>
          <a:gradFill rotWithShape="1">
            <a:gsLst>
              <a:gs pos="0">
                <a:schemeClr val="bg1"/>
              </a:gs>
              <a:gs pos="10000">
                <a:srgbClr val="CCECFF"/>
              </a:gs>
              <a:gs pos="100000">
                <a:srgbClr val="0000CC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ja-JP" altLang="en-US" sz="1050" kern="100" dirty="0">
              <a:latin typeface="ＭＳ 明朝"/>
              <a:cs typeface="ＭＳ 明朝"/>
            </a:endParaRPr>
          </a:p>
        </p:txBody>
      </p:sp>
      <p:sp>
        <p:nvSpPr>
          <p:cNvPr id="173" name="AutoShape 137"/>
          <p:cNvSpPr>
            <a:spLocks noChangeArrowheads="1"/>
          </p:cNvSpPr>
          <p:nvPr/>
        </p:nvSpPr>
        <p:spPr bwMode="auto">
          <a:xfrm>
            <a:off x="2434670" y="3887534"/>
            <a:ext cx="468000" cy="468000"/>
          </a:xfrm>
          <a:prstGeom prst="wedgeRoundRectCallout">
            <a:avLst>
              <a:gd name="adj1" fmla="val 145977"/>
              <a:gd name="adj2" fmla="val -43068"/>
              <a:gd name="adj3" fmla="val 16667"/>
            </a:avLst>
          </a:prstGeom>
          <a:solidFill>
            <a:schemeClr val="accent1"/>
          </a:solidFill>
          <a:ln w="12700" algn="ctr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en-US" altLang="ja-JP" dirty="0"/>
          </a:p>
        </p:txBody>
      </p:sp>
      <p:pic>
        <p:nvPicPr>
          <p:cNvPr id="174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86" y="3950081"/>
            <a:ext cx="32142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 Box 322"/>
          <p:cNvSpPr txBox="1">
            <a:spLocks noChangeArrowheads="1"/>
          </p:cNvSpPr>
          <p:nvPr/>
        </p:nvSpPr>
        <p:spPr bwMode="auto">
          <a:xfrm>
            <a:off x="2165849" y="3570550"/>
            <a:ext cx="90420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sz="1200" dirty="0">
                <a:ea typeface="HGP創英角ｺﾞｼｯｸUB" pitchFamily="50" charset="-128"/>
              </a:rPr>
              <a:t>o</a:t>
            </a:r>
            <a:r>
              <a:rPr lang="en-US" altLang="ja-JP" sz="1200" dirty="0" smtClean="0">
                <a:ea typeface="HGP創英角ｺﾞｼｯｸUB" pitchFamily="50" charset="-128"/>
              </a:rPr>
              <a:t>utgoing</a:t>
            </a:r>
            <a:endParaRPr lang="ja-JP" altLang="en-US" sz="1200" dirty="0">
              <a:ea typeface="HGP創英角ｺﾞｼｯｸUB" pitchFamily="50" charset="-128"/>
            </a:endParaRPr>
          </a:p>
        </p:txBody>
      </p:sp>
      <p:sp>
        <p:nvSpPr>
          <p:cNvPr id="176" name="曲折矢印 175"/>
          <p:cNvSpPr/>
          <p:nvPr/>
        </p:nvSpPr>
        <p:spPr bwMode="auto">
          <a:xfrm>
            <a:off x="1937103" y="3647213"/>
            <a:ext cx="199966" cy="223311"/>
          </a:xfrm>
          <a:prstGeom prst="bentArrow">
            <a:avLst/>
          </a:prstGeom>
          <a:gradFill rotWithShape="1">
            <a:gsLst>
              <a:gs pos="0">
                <a:schemeClr val="bg1"/>
              </a:gs>
              <a:gs pos="10000">
                <a:srgbClr val="CCECFF"/>
              </a:gs>
              <a:gs pos="100000">
                <a:srgbClr val="0000CC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ja-JP" altLang="en-US" sz="1050" kern="100" dirty="0">
              <a:latin typeface="ＭＳ 明朝"/>
              <a:cs typeface="ＭＳ 明朝"/>
            </a:endParaRPr>
          </a:p>
        </p:txBody>
      </p:sp>
      <p:pic>
        <p:nvPicPr>
          <p:cNvPr id="86" name="Picture 11" descr="E:\Panasonic2011\和田さま☆アイコン集\from_dobashi\Otehrs3\wav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11" y="3687611"/>
            <a:ext cx="334671" cy="1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430"/>
          <p:cNvSpPr txBox="1">
            <a:spLocks noChangeArrowheads="1"/>
          </p:cNvSpPr>
          <p:nvPr/>
        </p:nvSpPr>
        <p:spPr bwMode="auto">
          <a:xfrm>
            <a:off x="724241" y="2885969"/>
            <a:ext cx="1120749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sz="1050" dirty="0" smtClean="0">
                <a:ea typeface="HGP創英角ｺﾞｼｯｸUB" pitchFamily="50" charset="-128"/>
              </a:rPr>
              <a:t>- Voice</a:t>
            </a:r>
          </a:p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sz="1050" dirty="0" smtClean="0">
                <a:ea typeface="HGP創英角ｺﾞｼｯｸUB" pitchFamily="50" charset="-128"/>
              </a:rPr>
              <a:t>- Video motion</a:t>
            </a:r>
            <a:endParaRPr lang="ja-JP" altLang="en-US" sz="1050" dirty="0">
              <a:ea typeface="HGP創英角ｺﾞｼｯｸUB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724566" y="2935945"/>
            <a:ext cx="2518673" cy="1383147"/>
            <a:chOff x="4674326" y="2935945"/>
            <a:chExt cx="2518673" cy="1383147"/>
          </a:xfrm>
        </p:grpSpPr>
        <p:pic>
          <p:nvPicPr>
            <p:cNvPr id="89" name="Picture 58" descr="NS1000-c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480" y="2935945"/>
              <a:ext cx="1125926" cy="26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678" y="3774268"/>
              <a:ext cx="612222" cy="49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1" name="直線コネクタ 90"/>
            <p:cNvCxnSpPr/>
            <p:nvPr/>
          </p:nvCxnSpPr>
          <p:spPr>
            <a:xfrm>
              <a:off x="4674326" y="3357129"/>
              <a:ext cx="25186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6824141" y="3357129"/>
              <a:ext cx="0" cy="3587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4950530" y="3357129"/>
              <a:ext cx="0" cy="3587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フリーフォーム 93"/>
            <p:cNvSpPr/>
            <p:nvPr/>
          </p:nvSpPr>
          <p:spPr>
            <a:xfrm>
              <a:off x="4988061" y="3136426"/>
              <a:ext cx="1795618" cy="580067"/>
            </a:xfrm>
            <a:custGeom>
              <a:avLst/>
              <a:gdLst>
                <a:gd name="connsiteX0" fmla="*/ 0 w 1949569"/>
                <a:gd name="connsiteY0" fmla="*/ 672945 h 681940"/>
                <a:gd name="connsiteX1" fmla="*/ 310551 w 1949569"/>
                <a:gd name="connsiteY1" fmla="*/ 560801 h 681940"/>
                <a:gd name="connsiteX2" fmla="*/ 974785 w 1949569"/>
                <a:gd name="connsiteY2" fmla="*/ 84 h 681940"/>
                <a:gd name="connsiteX3" fmla="*/ 1777041 w 1949569"/>
                <a:gd name="connsiteY3" fmla="*/ 603933 h 681940"/>
                <a:gd name="connsiteX4" fmla="*/ 1949569 w 1949569"/>
                <a:gd name="connsiteY4" fmla="*/ 655692 h 681940"/>
                <a:gd name="connsiteX0" fmla="*/ 0 w 1949569"/>
                <a:gd name="connsiteY0" fmla="*/ 682131 h 691126"/>
                <a:gd name="connsiteX1" fmla="*/ 146639 w 1949569"/>
                <a:gd name="connsiteY1" fmla="*/ 276979 h 691126"/>
                <a:gd name="connsiteX2" fmla="*/ 974785 w 1949569"/>
                <a:gd name="connsiteY2" fmla="*/ 9270 h 691126"/>
                <a:gd name="connsiteX3" fmla="*/ 1777041 w 1949569"/>
                <a:gd name="connsiteY3" fmla="*/ 613119 h 691126"/>
                <a:gd name="connsiteX4" fmla="*/ 1949569 w 1949569"/>
                <a:gd name="connsiteY4" fmla="*/ 664878 h 691126"/>
                <a:gd name="connsiteX0" fmla="*/ 0 w 1949569"/>
                <a:gd name="connsiteY0" fmla="*/ 684834 h 693829"/>
                <a:gd name="connsiteX1" fmla="*/ 146639 w 1949569"/>
                <a:gd name="connsiteY1" fmla="*/ 279682 h 693829"/>
                <a:gd name="connsiteX2" fmla="*/ 785051 w 1949569"/>
                <a:gd name="connsiteY2" fmla="*/ 218440 h 693829"/>
                <a:gd name="connsiteX3" fmla="*/ 974785 w 1949569"/>
                <a:gd name="connsiteY3" fmla="*/ 11973 h 693829"/>
                <a:gd name="connsiteX4" fmla="*/ 1777041 w 1949569"/>
                <a:gd name="connsiteY4" fmla="*/ 615822 h 693829"/>
                <a:gd name="connsiteX5" fmla="*/ 1949569 w 1949569"/>
                <a:gd name="connsiteY5" fmla="*/ 667581 h 693829"/>
                <a:gd name="connsiteX0" fmla="*/ 0 w 1949569"/>
                <a:gd name="connsiteY0" fmla="*/ 684081 h 686920"/>
                <a:gd name="connsiteX1" fmla="*/ 146639 w 1949569"/>
                <a:gd name="connsiteY1" fmla="*/ 278929 h 686920"/>
                <a:gd name="connsiteX2" fmla="*/ 785051 w 1949569"/>
                <a:gd name="connsiteY2" fmla="*/ 217687 h 686920"/>
                <a:gd name="connsiteX3" fmla="*/ 974785 w 1949569"/>
                <a:gd name="connsiteY3" fmla="*/ 11220 h 686920"/>
                <a:gd name="connsiteX4" fmla="*/ 1777149 w 1949569"/>
                <a:gd name="connsiteY4" fmla="*/ 599185 h 686920"/>
                <a:gd name="connsiteX5" fmla="*/ 1949569 w 1949569"/>
                <a:gd name="connsiteY5" fmla="*/ 666828 h 686920"/>
                <a:gd name="connsiteX0" fmla="*/ 0 w 2205233"/>
                <a:gd name="connsiteY0" fmla="*/ 684081 h 707440"/>
                <a:gd name="connsiteX1" fmla="*/ 146639 w 2205233"/>
                <a:gd name="connsiteY1" fmla="*/ 278929 h 707440"/>
                <a:gd name="connsiteX2" fmla="*/ 785051 w 2205233"/>
                <a:gd name="connsiteY2" fmla="*/ 217687 h 707440"/>
                <a:gd name="connsiteX3" fmla="*/ 974785 w 2205233"/>
                <a:gd name="connsiteY3" fmla="*/ 11220 h 707440"/>
                <a:gd name="connsiteX4" fmla="*/ 1777149 w 2205233"/>
                <a:gd name="connsiteY4" fmla="*/ 599185 h 707440"/>
                <a:gd name="connsiteX5" fmla="*/ 1949569 w 2205233"/>
                <a:gd name="connsiteY5" fmla="*/ 666828 h 707440"/>
                <a:gd name="connsiteX0" fmla="*/ 0 w 2123141"/>
                <a:gd name="connsiteY0" fmla="*/ 674169 h 674169"/>
                <a:gd name="connsiteX1" fmla="*/ 146639 w 2123141"/>
                <a:gd name="connsiteY1" fmla="*/ 269017 h 674169"/>
                <a:gd name="connsiteX2" fmla="*/ 785051 w 2123141"/>
                <a:gd name="connsiteY2" fmla="*/ 207775 h 674169"/>
                <a:gd name="connsiteX3" fmla="*/ 974785 w 2123141"/>
                <a:gd name="connsiteY3" fmla="*/ 1308 h 674169"/>
                <a:gd name="connsiteX4" fmla="*/ 1648028 w 2123141"/>
                <a:gd name="connsiteY4" fmla="*/ 317915 h 674169"/>
                <a:gd name="connsiteX5" fmla="*/ 1949569 w 2123141"/>
                <a:gd name="connsiteY5" fmla="*/ 656916 h 674169"/>
                <a:gd name="connsiteX0" fmla="*/ 0 w 2182519"/>
                <a:gd name="connsiteY0" fmla="*/ 674169 h 674169"/>
                <a:gd name="connsiteX1" fmla="*/ 146639 w 2182519"/>
                <a:gd name="connsiteY1" fmla="*/ 269017 h 674169"/>
                <a:gd name="connsiteX2" fmla="*/ 785051 w 2182519"/>
                <a:gd name="connsiteY2" fmla="*/ 207775 h 674169"/>
                <a:gd name="connsiteX3" fmla="*/ 974785 w 2182519"/>
                <a:gd name="connsiteY3" fmla="*/ 1308 h 674169"/>
                <a:gd name="connsiteX4" fmla="*/ 1648028 w 2182519"/>
                <a:gd name="connsiteY4" fmla="*/ 317915 h 674169"/>
                <a:gd name="connsiteX5" fmla="*/ 2182519 w 2182519"/>
                <a:gd name="connsiteY5" fmla="*/ 656030 h 674169"/>
                <a:gd name="connsiteX0" fmla="*/ 0 w 2182519"/>
                <a:gd name="connsiteY0" fmla="*/ 673278 h 673278"/>
                <a:gd name="connsiteX1" fmla="*/ 146639 w 2182519"/>
                <a:gd name="connsiteY1" fmla="*/ 268126 h 673278"/>
                <a:gd name="connsiteX2" fmla="*/ 785051 w 2182519"/>
                <a:gd name="connsiteY2" fmla="*/ 206884 h 673278"/>
                <a:gd name="connsiteX3" fmla="*/ 974785 w 2182519"/>
                <a:gd name="connsiteY3" fmla="*/ 417 h 673278"/>
                <a:gd name="connsiteX4" fmla="*/ 1210466 w 2182519"/>
                <a:gd name="connsiteY4" fmla="*/ 266700 h 673278"/>
                <a:gd name="connsiteX5" fmla="*/ 2182519 w 2182519"/>
                <a:gd name="connsiteY5" fmla="*/ 655139 h 673278"/>
                <a:gd name="connsiteX0" fmla="*/ 0 w 1955390"/>
                <a:gd name="connsiteY0" fmla="*/ 673278 h 673278"/>
                <a:gd name="connsiteX1" fmla="*/ 146639 w 1955390"/>
                <a:gd name="connsiteY1" fmla="*/ 268126 h 673278"/>
                <a:gd name="connsiteX2" fmla="*/ 785051 w 1955390"/>
                <a:gd name="connsiteY2" fmla="*/ 206884 h 673278"/>
                <a:gd name="connsiteX3" fmla="*/ 974785 w 1955390"/>
                <a:gd name="connsiteY3" fmla="*/ 417 h 673278"/>
                <a:gd name="connsiteX4" fmla="*/ 1210466 w 1955390"/>
                <a:gd name="connsiteY4" fmla="*/ 266700 h 673278"/>
                <a:gd name="connsiteX5" fmla="*/ 1955390 w 1955390"/>
                <a:gd name="connsiteY5" fmla="*/ 655781 h 673278"/>
                <a:gd name="connsiteX0" fmla="*/ 0 w 1955390"/>
                <a:gd name="connsiteY0" fmla="*/ 673278 h 673278"/>
                <a:gd name="connsiteX1" fmla="*/ 146639 w 1955390"/>
                <a:gd name="connsiteY1" fmla="*/ 268126 h 673278"/>
                <a:gd name="connsiteX2" fmla="*/ 785051 w 1955390"/>
                <a:gd name="connsiteY2" fmla="*/ 206884 h 673278"/>
                <a:gd name="connsiteX3" fmla="*/ 974785 w 1955390"/>
                <a:gd name="connsiteY3" fmla="*/ 417 h 673278"/>
                <a:gd name="connsiteX4" fmla="*/ 1210466 w 1955390"/>
                <a:gd name="connsiteY4" fmla="*/ 266700 h 673278"/>
                <a:gd name="connsiteX5" fmla="*/ 1846264 w 1955390"/>
                <a:gd name="connsiteY5" fmla="*/ 319262 h 673278"/>
                <a:gd name="connsiteX6" fmla="*/ 1955390 w 1955390"/>
                <a:gd name="connsiteY6" fmla="*/ 655781 h 673278"/>
                <a:gd name="connsiteX0" fmla="*/ 0 w 1955390"/>
                <a:gd name="connsiteY0" fmla="*/ 672870 h 672870"/>
                <a:gd name="connsiteX1" fmla="*/ 146639 w 1955390"/>
                <a:gd name="connsiteY1" fmla="*/ 267718 h 672870"/>
                <a:gd name="connsiteX2" fmla="*/ 785051 w 1955390"/>
                <a:gd name="connsiteY2" fmla="*/ 206476 h 672870"/>
                <a:gd name="connsiteX3" fmla="*/ 974785 w 1955390"/>
                <a:gd name="connsiteY3" fmla="*/ 9 h 672870"/>
                <a:gd name="connsiteX4" fmla="*/ 1210592 w 1955390"/>
                <a:gd name="connsiteY4" fmla="*/ 214591 h 672870"/>
                <a:gd name="connsiteX5" fmla="*/ 1846264 w 1955390"/>
                <a:gd name="connsiteY5" fmla="*/ 318854 h 672870"/>
                <a:gd name="connsiteX6" fmla="*/ 1955390 w 1955390"/>
                <a:gd name="connsiteY6" fmla="*/ 655373 h 672870"/>
                <a:gd name="connsiteX0" fmla="*/ 0 w 1955390"/>
                <a:gd name="connsiteY0" fmla="*/ 672870 h 672870"/>
                <a:gd name="connsiteX1" fmla="*/ 146639 w 1955390"/>
                <a:gd name="connsiteY1" fmla="*/ 267718 h 672870"/>
                <a:gd name="connsiteX2" fmla="*/ 785051 w 1955390"/>
                <a:gd name="connsiteY2" fmla="*/ 206476 h 672870"/>
                <a:gd name="connsiteX3" fmla="*/ 974785 w 1955390"/>
                <a:gd name="connsiteY3" fmla="*/ 9 h 672870"/>
                <a:gd name="connsiteX4" fmla="*/ 1210592 w 1955390"/>
                <a:gd name="connsiteY4" fmla="*/ 214591 h 672870"/>
                <a:gd name="connsiteX5" fmla="*/ 1854892 w 1955390"/>
                <a:gd name="connsiteY5" fmla="*/ 267580 h 672870"/>
                <a:gd name="connsiteX6" fmla="*/ 1955390 w 1955390"/>
                <a:gd name="connsiteY6" fmla="*/ 655373 h 672870"/>
                <a:gd name="connsiteX0" fmla="*/ 0 w 2036068"/>
                <a:gd name="connsiteY0" fmla="*/ 672870 h 672870"/>
                <a:gd name="connsiteX1" fmla="*/ 146639 w 2036068"/>
                <a:gd name="connsiteY1" fmla="*/ 267718 h 672870"/>
                <a:gd name="connsiteX2" fmla="*/ 785051 w 2036068"/>
                <a:gd name="connsiteY2" fmla="*/ 206476 h 672870"/>
                <a:gd name="connsiteX3" fmla="*/ 974785 w 2036068"/>
                <a:gd name="connsiteY3" fmla="*/ 9 h 672870"/>
                <a:gd name="connsiteX4" fmla="*/ 1210592 w 2036068"/>
                <a:gd name="connsiteY4" fmla="*/ 214591 h 672870"/>
                <a:gd name="connsiteX5" fmla="*/ 1854892 w 2036068"/>
                <a:gd name="connsiteY5" fmla="*/ 267580 h 672870"/>
                <a:gd name="connsiteX6" fmla="*/ 2036068 w 2036068"/>
                <a:gd name="connsiteY6" fmla="*/ 656003 h 672870"/>
                <a:gd name="connsiteX0" fmla="*/ 0 w 2036068"/>
                <a:gd name="connsiteY0" fmla="*/ 672870 h 672870"/>
                <a:gd name="connsiteX1" fmla="*/ 146639 w 2036068"/>
                <a:gd name="connsiteY1" fmla="*/ 267718 h 672870"/>
                <a:gd name="connsiteX2" fmla="*/ 785051 w 2036068"/>
                <a:gd name="connsiteY2" fmla="*/ 206476 h 672870"/>
                <a:gd name="connsiteX3" fmla="*/ 974785 w 2036068"/>
                <a:gd name="connsiteY3" fmla="*/ 9 h 672870"/>
                <a:gd name="connsiteX4" fmla="*/ 1210592 w 2036068"/>
                <a:gd name="connsiteY4" fmla="*/ 214591 h 672870"/>
                <a:gd name="connsiteX5" fmla="*/ 1854892 w 2036068"/>
                <a:gd name="connsiteY5" fmla="*/ 267580 h 672870"/>
                <a:gd name="connsiteX6" fmla="*/ 2036068 w 2036068"/>
                <a:gd name="connsiteY6" fmla="*/ 656003 h 672870"/>
                <a:gd name="connsiteX0" fmla="*/ 0 w 1992930"/>
                <a:gd name="connsiteY0" fmla="*/ 672870 h 672870"/>
                <a:gd name="connsiteX1" fmla="*/ 103501 w 1992930"/>
                <a:gd name="connsiteY1" fmla="*/ 267718 h 672870"/>
                <a:gd name="connsiteX2" fmla="*/ 741913 w 1992930"/>
                <a:gd name="connsiteY2" fmla="*/ 206476 h 672870"/>
                <a:gd name="connsiteX3" fmla="*/ 931647 w 1992930"/>
                <a:gd name="connsiteY3" fmla="*/ 9 h 672870"/>
                <a:gd name="connsiteX4" fmla="*/ 1167454 w 1992930"/>
                <a:gd name="connsiteY4" fmla="*/ 214591 h 672870"/>
                <a:gd name="connsiteX5" fmla="*/ 1811754 w 1992930"/>
                <a:gd name="connsiteY5" fmla="*/ 267580 h 672870"/>
                <a:gd name="connsiteX6" fmla="*/ 1992930 w 1992930"/>
                <a:gd name="connsiteY6" fmla="*/ 656003 h 672870"/>
                <a:gd name="connsiteX0" fmla="*/ 0 w 1992930"/>
                <a:gd name="connsiteY0" fmla="*/ 672870 h 672870"/>
                <a:gd name="connsiteX1" fmla="*/ 103501 w 1992930"/>
                <a:gd name="connsiteY1" fmla="*/ 267718 h 672870"/>
                <a:gd name="connsiteX2" fmla="*/ 741913 w 1992930"/>
                <a:gd name="connsiteY2" fmla="*/ 206476 h 672870"/>
                <a:gd name="connsiteX3" fmla="*/ 931647 w 1992930"/>
                <a:gd name="connsiteY3" fmla="*/ 9 h 672870"/>
                <a:gd name="connsiteX4" fmla="*/ 1167454 w 1992930"/>
                <a:gd name="connsiteY4" fmla="*/ 214591 h 672870"/>
                <a:gd name="connsiteX5" fmla="*/ 1895496 w 1992930"/>
                <a:gd name="connsiteY5" fmla="*/ 267580 h 672870"/>
                <a:gd name="connsiteX6" fmla="*/ 1992930 w 1992930"/>
                <a:gd name="connsiteY6" fmla="*/ 656003 h 6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2930" h="672870">
                  <a:moveTo>
                    <a:pt x="0" y="672870"/>
                  </a:moveTo>
                  <a:cubicBezTo>
                    <a:pt x="74043" y="672869"/>
                    <a:pt x="-20151" y="345450"/>
                    <a:pt x="103501" y="267718"/>
                  </a:cubicBezTo>
                  <a:cubicBezTo>
                    <a:pt x="227153" y="189986"/>
                    <a:pt x="603889" y="251094"/>
                    <a:pt x="741913" y="206476"/>
                  </a:cubicBezTo>
                  <a:cubicBezTo>
                    <a:pt x="879937" y="161858"/>
                    <a:pt x="860724" y="-1343"/>
                    <a:pt x="931647" y="9"/>
                  </a:cubicBezTo>
                  <a:cubicBezTo>
                    <a:pt x="1002570" y="1361"/>
                    <a:pt x="1006812" y="169996"/>
                    <a:pt x="1167454" y="214591"/>
                  </a:cubicBezTo>
                  <a:cubicBezTo>
                    <a:pt x="1328096" y="259186"/>
                    <a:pt x="1771342" y="202733"/>
                    <a:pt x="1895496" y="267580"/>
                  </a:cubicBezTo>
                  <a:cubicBezTo>
                    <a:pt x="2019650" y="332427"/>
                    <a:pt x="1931606" y="628679"/>
                    <a:pt x="1992930" y="656003"/>
                  </a:cubicBezTo>
                </a:path>
              </a:pathLst>
            </a:custGeom>
            <a:noFill/>
            <a:ln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 dirty="0">
                  <a:effectLst/>
                  <a:latin typeface="ＭＳ 明朝"/>
                  <a:cs typeface="ＭＳ 明朝"/>
                </a:rPr>
                <a:t> </a:t>
              </a:r>
              <a:endParaRPr lang="ja-JP" sz="1050" kern="100" dirty="0">
                <a:effectLst/>
                <a:latin typeface="ＭＳ 明朝"/>
                <a:cs typeface="ＭＳ 明朝"/>
              </a:endParaRPr>
            </a:p>
          </p:txBody>
        </p:sp>
        <p:sp>
          <p:nvSpPr>
            <p:cNvPr id="95" name="左右矢印 94"/>
            <p:cNvSpPr>
              <a:spLocks noChangeArrowheads="1"/>
            </p:cNvSpPr>
            <p:nvPr/>
          </p:nvSpPr>
          <p:spPr bwMode="auto">
            <a:xfrm>
              <a:off x="5414388" y="4044658"/>
              <a:ext cx="1001019" cy="274434"/>
            </a:xfrm>
            <a:prstGeom prst="leftRightArrow">
              <a:avLst>
                <a:gd name="adj1" fmla="val 64315"/>
                <a:gd name="adj2" fmla="val 67520"/>
              </a:avLst>
            </a:prstGeom>
            <a:gradFill rotWithShape="1">
              <a:gsLst>
                <a:gs pos="0">
                  <a:srgbClr val="0000CC"/>
                </a:gs>
                <a:gs pos="49500">
                  <a:schemeClr val="bg1"/>
                </a:gs>
                <a:gs pos="36000">
                  <a:srgbClr val="CCECFF"/>
                </a:gs>
                <a:gs pos="63000">
                  <a:srgbClr val="CCECFF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 dirty="0">
                  <a:effectLst/>
                  <a:latin typeface="ＭＳ 明朝"/>
                  <a:cs typeface="ＭＳ 明朝"/>
                </a:rPr>
                <a:t> </a:t>
              </a:r>
              <a:endParaRPr lang="ja-JP" sz="1050" kern="100" dirty="0">
                <a:effectLst/>
                <a:latin typeface="ＭＳ 明朝"/>
                <a:cs typeface="ＭＳ 明朝"/>
              </a:endParaRPr>
            </a:p>
          </p:txBody>
        </p:sp>
        <p:sp>
          <p:nvSpPr>
            <p:cNvPr id="96" name="テキスト ボックス 1152"/>
            <p:cNvSpPr txBox="1">
              <a:spLocks noChangeArrowheads="1"/>
            </p:cNvSpPr>
            <p:nvPr/>
          </p:nvSpPr>
          <p:spPr bwMode="auto">
            <a:xfrm>
              <a:off x="5691178" y="4049858"/>
              <a:ext cx="467377" cy="21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Arial"/>
                  <a:ea typeface="HGS創英角ｺﾞｼｯｸUB"/>
                  <a:cs typeface="ＭＳ Ｐゴシック"/>
                </a:rPr>
                <a:t>Audio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97" name="右矢印 96"/>
            <p:cNvSpPr/>
            <p:nvPr/>
          </p:nvSpPr>
          <p:spPr>
            <a:xfrm>
              <a:off x="5483585" y="3774268"/>
              <a:ext cx="963488" cy="292922"/>
            </a:xfrm>
            <a:prstGeom prst="rightArrow">
              <a:avLst>
                <a:gd name="adj1" fmla="val 62932"/>
                <a:gd name="adj2" fmla="val 75175"/>
              </a:avLst>
            </a:prstGeom>
            <a:gradFill flip="none" rotWithShape="1">
              <a:gsLst>
                <a:gs pos="9000">
                  <a:srgbClr val="FFFFCC"/>
                </a:gs>
                <a:gs pos="0">
                  <a:schemeClr val="bg1"/>
                </a:gs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bg1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98" name="テキスト ボックス 1152"/>
            <p:cNvSpPr txBox="1">
              <a:spLocks noChangeArrowheads="1"/>
            </p:cNvSpPr>
            <p:nvPr/>
          </p:nvSpPr>
          <p:spPr bwMode="auto">
            <a:xfrm>
              <a:off x="5680623" y="3796223"/>
              <a:ext cx="456235" cy="21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Aft>
                  <a:spcPts val="0"/>
                </a:spcAft>
              </a:pPr>
              <a:r>
                <a:rPr lang="en-US" sz="900" b="1" kern="1200" dirty="0">
                  <a:solidFill>
                    <a:srgbClr val="000000"/>
                  </a:solidFill>
                  <a:effectLst/>
                  <a:latin typeface="Arial"/>
                  <a:ea typeface="HGS創英角ｺﾞｼｯｸUB"/>
                  <a:cs typeface="ＭＳ Ｐゴシック"/>
                </a:rPr>
                <a:t>Video</a:t>
              </a:r>
              <a:endParaRPr lang="ja-JP" sz="1200" dirty="0">
                <a:effectLst/>
                <a:latin typeface="ＭＳ Ｐゴシック"/>
                <a:cs typeface="ＭＳ Ｐゴシック"/>
              </a:endParaRPr>
            </a:p>
          </p:txBody>
        </p:sp>
        <p:pic>
          <p:nvPicPr>
            <p:cNvPr id="99" name="Picture 5" descr="C:\Users\5139243\Documents\ＩＰカメラ\IPカメラデザインイメージ0122free.tif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192" y="3736599"/>
              <a:ext cx="257139" cy="44779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00" name="Picture 3" descr="C:\Users\5139243\Documents\ＩＰカメラ\IPカメラデザインイメージ0122.tif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104" y="3850556"/>
              <a:ext cx="297888" cy="45532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2" name="グループ化 1"/>
          <p:cNvGrpSpPr/>
          <p:nvPr/>
        </p:nvGrpSpPr>
        <p:grpSpPr>
          <a:xfrm>
            <a:off x="7130060" y="3839103"/>
            <a:ext cx="580027" cy="505208"/>
            <a:chOff x="7079820" y="3768767"/>
            <a:chExt cx="580027" cy="505208"/>
          </a:xfrm>
        </p:grpSpPr>
        <p:grpSp>
          <p:nvGrpSpPr>
            <p:cNvPr id="101" name="グループ化 100"/>
            <p:cNvGrpSpPr/>
            <p:nvPr/>
          </p:nvGrpSpPr>
          <p:grpSpPr>
            <a:xfrm>
              <a:off x="7079820" y="3768767"/>
              <a:ext cx="225772" cy="378430"/>
              <a:chOff x="3244167" y="1465271"/>
              <a:chExt cx="267335" cy="473075"/>
            </a:xfrm>
          </p:grpSpPr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44167" y="1465271"/>
                <a:ext cx="267335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5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73141" y="1538244"/>
                <a:ext cx="210880" cy="331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4" name="グループ化 103"/>
            <p:cNvGrpSpPr/>
            <p:nvPr/>
          </p:nvGrpSpPr>
          <p:grpSpPr>
            <a:xfrm>
              <a:off x="7251531" y="3833577"/>
              <a:ext cx="225772" cy="378430"/>
              <a:chOff x="3244167" y="1465271"/>
              <a:chExt cx="267335" cy="473075"/>
            </a:xfrm>
          </p:grpSpPr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44167" y="1465271"/>
                <a:ext cx="267335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Picture 5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73141" y="1538244"/>
                <a:ext cx="210880" cy="331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7" name="グループ化 106"/>
            <p:cNvGrpSpPr/>
            <p:nvPr/>
          </p:nvGrpSpPr>
          <p:grpSpPr>
            <a:xfrm>
              <a:off x="7434075" y="3895545"/>
              <a:ext cx="225772" cy="378430"/>
              <a:chOff x="3244167" y="1465271"/>
              <a:chExt cx="267335" cy="473075"/>
            </a:xfrm>
          </p:grpSpPr>
          <p:pic>
            <p:nvPicPr>
              <p:cNvPr id="108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44167" y="1465271"/>
                <a:ext cx="267335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5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73141" y="1538244"/>
                <a:ext cx="210880" cy="331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11" name="Picture 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22" y="3604991"/>
            <a:ext cx="535566" cy="3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26" y="3756106"/>
            <a:ext cx="535566" cy="3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34" y="3918554"/>
            <a:ext cx="535566" cy="3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" name="右矢印 115"/>
          <p:cNvSpPr/>
          <p:nvPr/>
        </p:nvSpPr>
        <p:spPr>
          <a:xfrm rot="428488">
            <a:off x="7043977" y="3412139"/>
            <a:ext cx="468000" cy="180000"/>
          </a:xfrm>
          <a:prstGeom prst="rightArrow">
            <a:avLst>
              <a:gd name="adj1" fmla="val 62932"/>
              <a:gd name="adj2" fmla="val 75175"/>
            </a:avLst>
          </a:prstGeom>
          <a:gradFill flip="none" rotWithShape="1">
            <a:gsLst>
              <a:gs pos="9000">
                <a:srgbClr val="FFFFCC"/>
              </a:gs>
              <a:gs pos="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17" name="右矢印 116"/>
          <p:cNvSpPr/>
          <p:nvPr/>
        </p:nvSpPr>
        <p:spPr>
          <a:xfrm rot="3635520">
            <a:off x="6842303" y="3539983"/>
            <a:ext cx="468000" cy="180000"/>
          </a:xfrm>
          <a:prstGeom prst="rightArrow">
            <a:avLst>
              <a:gd name="adj1" fmla="val 62932"/>
              <a:gd name="adj2" fmla="val 75175"/>
            </a:avLst>
          </a:prstGeom>
          <a:gradFill flip="none" rotWithShape="1">
            <a:gsLst>
              <a:gs pos="9000">
                <a:srgbClr val="FFFFCC"/>
              </a:gs>
              <a:gs pos="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14" name="右矢印 113"/>
          <p:cNvSpPr/>
          <p:nvPr/>
        </p:nvSpPr>
        <p:spPr>
          <a:xfrm rot="2112474">
            <a:off x="6930344" y="3545174"/>
            <a:ext cx="648000" cy="180000"/>
          </a:xfrm>
          <a:prstGeom prst="rightArrow">
            <a:avLst>
              <a:gd name="adj1" fmla="val 62932"/>
              <a:gd name="adj2" fmla="val 75175"/>
            </a:avLst>
          </a:prstGeom>
          <a:gradFill flip="none" rotWithShape="1">
            <a:gsLst>
              <a:gs pos="9000">
                <a:srgbClr val="FFFFCC"/>
              </a:gs>
              <a:gs pos="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15" name="テキスト ボックス 1152"/>
          <p:cNvSpPr txBox="1">
            <a:spLocks noChangeArrowheads="1"/>
          </p:cNvSpPr>
          <p:nvPr/>
        </p:nvSpPr>
        <p:spPr bwMode="auto">
          <a:xfrm rot="1934876">
            <a:off x="7005410" y="3507590"/>
            <a:ext cx="456235" cy="2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Arial"/>
                <a:ea typeface="HGS創英角ｺﾞｼｯｸUB"/>
                <a:cs typeface="ＭＳ Ｐゴシック"/>
              </a:rPr>
              <a:t>Video</a:t>
            </a:r>
            <a:endParaRPr lang="ja-JP" sz="11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119" name="Text Box 430"/>
          <p:cNvSpPr txBox="1">
            <a:spLocks noChangeArrowheads="1"/>
          </p:cNvSpPr>
          <p:nvPr/>
        </p:nvSpPr>
        <p:spPr bwMode="auto">
          <a:xfrm>
            <a:off x="5456801" y="3389303"/>
            <a:ext cx="1310488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sz="1050" dirty="0" smtClean="0">
                <a:ea typeface="HGP創英角ｺﾞｼｯｸUB" pitchFamily="50" charset="-128"/>
              </a:rPr>
              <a:t>Max.10</a:t>
            </a:r>
          </a:p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altLang="ja-JP" sz="1050" dirty="0" smtClean="0">
                <a:ea typeface="HGP創英角ｺﾞｼｯｸUB" pitchFamily="50" charset="-128"/>
              </a:rPr>
              <a:t>Video connection</a:t>
            </a:r>
            <a:endParaRPr lang="ja-JP" altLang="en-US" sz="1050" dirty="0">
              <a:ea typeface="HGP創英角ｺﾞｼｯｸUB" pitchFamily="50" charset="-128"/>
            </a:endParaRPr>
          </a:p>
        </p:txBody>
      </p:sp>
      <p:sp>
        <p:nvSpPr>
          <p:cNvPr id="121" name="左矢印 120"/>
          <p:cNvSpPr/>
          <p:nvPr/>
        </p:nvSpPr>
        <p:spPr bwMode="auto">
          <a:xfrm>
            <a:off x="5551417" y="2190268"/>
            <a:ext cx="1008000" cy="288000"/>
          </a:xfrm>
          <a:prstGeom prst="leftArrow">
            <a:avLst>
              <a:gd name="adj1" fmla="val 69844"/>
              <a:gd name="adj2" fmla="val 79765"/>
            </a:avLst>
          </a:prstGeom>
          <a:gradFill flip="none" rotWithShape="1">
            <a:gsLst>
              <a:gs pos="9000">
                <a:srgbClr val="FFFFCC"/>
              </a:gs>
              <a:gs pos="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9" name="テキスト ボックス 1152"/>
          <p:cNvSpPr txBox="1">
            <a:spLocks noChangeArrowheads="1"/>
          </p:cNvSpPr>
          <p:nvPr/>
        </p:nvSpPr>
        <p:spPr bwMode="auto">
          <a:xfrm>
            <a:off x="5867541" y="2204355"/>
            <a:ext cx="456235" cy="2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0"/>
              </a:spcAft>
            </a:pPr>
            <a:r>
              <a:rPr lang="en-US" altLang="ja-JP" sz="900" b="1" dirty="0" smtClean="0">
                <a:solidFill>
                  <a:srgbClr val="000000"/>
                </a:solidFill>
                <a:latin typeface="Arial"/>
                <a:ea typeface="HGS創英角ｺﾞｼｯｸUB"/>
                <a:cs typeface="ＭＳ Ｐゴシック"/>
              </a:rPr>
              <a:t>Monitoring</a:t>
            </a:r>
            <a:endParaRPr lang="ja-JP" sz="12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09884" y="1080466"/>
            <a:ext cx="611065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ja-JP" sz="1050" dirty="0" smtClean="0">
                <a:ea typeface="HGP創英角ｺﾞｼｯｸUB" pitchFamily="50" charset="-128"/>
              </a:rPr>
              <a:t>- Pan</a:t>
            </a:r>
          </a:p>
          <a:p>
            <a:pPr algn="l">
              <a:spcBef>
                <a:spcPts val="0"/>
              </a:spcBef>
            </a:pPr>
            <a:r>
              <a:rPr lang="en-US" altLang="ja-JP" sz="1050" dirty="0" smtClean="0">
                <a:ea typeface="HGP創英角ｺﾞｼｯｸUB" pitchFamily="50" charset="-128"/>
              </a:rPr>
              <a:t>- Tilt</a:t>
            </a:r>
          </a:p>
          <a:p>
            <a:pPr algn="l">
              <a:spcBef>
                <a:spcPts val="0"/>
              </a:spcBef>
            </a:pPr>
            <a:r>
              <a:rPr lang="en-US" altLang="ja-JP" sz="1050" dirty="0" smtClean="0">
                <a:ea typeface="HGP創英角ｺﾞｼｯｸUB" pitchFamily="50" charset="-128"/>
              </a:rPr>
              <a:t>- Zoom</a:t>
            </a:r>
            <a:endParaRPr lang="ja-JP" altLang="en-US" sz="1050" dirty="0">
              <a:ea typeface="HGP創英角ｺﾞｼｯｸUB" pitchFamily="50" charset="-128"/>
            </a:endParaRPr>
          </a:p>
        </p:txBody>
      </p:sp>
      <p:pic>
        <p:nvPicPr>
          <p:cNvPr id="118" name="Picture 1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84" y="3933585"/>
            <a:ext cx="213390" cy="175378"/>
          </a:xfrm>
          <a:prstGeom prst="rect">
            <a:avLst/>
          </a:prstGeom>
          <a:noFill/>
          <a:scene3d>
            <a:camera prst="orthographicFront">
              <a:rot lat="0" lon="0" rev="4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0" descr="E:\Panasonic2011\和田さま☆アイコン集\from_dobashi\Otehrs3\serve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79" y="3075371"/>
            <a:ext cx="195225" cy="46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1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>
                <a:solidFill>
                  <a:schemeClr val="bg1"/>
                </a:solidFill>
              </a:rPr>
              <a:t>Chapter 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2</a:t>
            </a:r>
            <a:r>
              <a:rPr lang="en-US" altLang="ja-JP" sz="4000" b="1" dirty="0">
                <a:solidFill>
                  <a:schemeClr val="bg1"/>
                </a:solidFill>
              </a:rPr>
              <a:t/>
            </a:r>
            <a:br>
              <a:rPr lang="en-US" altLang="ja-JP" sz="4000" b="1" dirty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Basic Configuration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96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2</a:t>
            </a: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1. KX-NTV150 / 160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22" y="896618"/>
            <a:ext cx="6223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09" y="2729441"/>
            <a:ext cx="644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723909" y="785720"/>
            <a:ext cx="771292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altLang="ja-JP" sz="1800" b="1" dirty="0" smtClean="0"/>
              <a:t>KX-NTV150 : Communication SIP Camera </a:t>
            </a:r>
            <a:br>
              <a:rPr lang="en-US" altLang="ja-JP" sz="1800" b="1" dirty="0" smtClean="0"/>
            </a:br>
            <a:r>
              <a:rPr lang="en-US" altLang="ja-JP" sz="1800" b="1" dirty="0"/>
              <a:t>- PoE / </a:t>
            </a:r>
            <a:r>
              <a:rPr lang="en-US" altLang="ja-JP" sz="1800" b="1" dirty="0" smtClean="0"/>
              <a:t>AC adapter</a:t>
            </a:r>
            <a:endParaRPr lang="en-US" altLang="ja-JP" sz="1800" b="1" dirty="0"/>
          </a:p>
          <a:p>
            <a:pPr algn="l" eaLnBrk="1" hangingPunct="1">
              <a:spcBef>
                <a:spcPts val="0"/>
              </a:spcBef>
            </a:pPr>
            <a:r>
              <a:rPr lang="en-US" altLang="ja-JP" sz="1800" b="1" dirty="0" smtClean="0"/>
              <a:t>- LAN / </a:t>
            </a:r>
            <a:r>
              <a:rPr lang="en-US" altLang="ja-JP" sz="1800" b="1" dirty="0" smtClean="0">
                <a:solidFill>
                  <a:srgbClr val="3333FF"/>
                </a:solidFill>
              </a:rPr>
              <a:t>Wi-Fi</a:t>
            </a:r>
            <a:r>
              <a:rPr lang="en-US" altLang="ja-JP" sz="1800" b="1" dirty="0" smtClean="0"/>
              <a:t/>
            </a:r>
            <a:br>
              <a:rPr lang="en-US" altLang="ja-JP" sz="1800" b="1" dirty="0" smtClean="0"/>
            </a:br>
            <a:r>
              <a:rPr lang="en-US" altLang="ja-JP" sz="1800" b="1" dirty="0" smtClean="0"/>
              <a:t>- Built-in Speaker and Microphone</a:t>
            </a:r>
            <a:br>
              <a:rPr lang="en-US" altLang="ja-JP" sz="1800" b="1" dirty="0" smtClean="0"/>
            </a:br>
            <a:r>
              <a:rPr lang="en-US" altLang="ja-JP" sz="1800" b="1" dirty="0" smtClean="0"/>
              <a:t>- Call button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ja-JP" sz="1800" b="1" dirty="0" smtClean="0"/>
              <a:t>- </a:t>
            </a:r>
            <a:r>
              <a:rPr lang="da-DK" altLang="ja-JP" sz="1800" b="1" dirty="0"/>
              <a:t>Indoor use only</a:t>
            </a:r>
            <a:r>
              <a:rPr lang="en-US" altLang="ja-JP" sz="1800" b="1" dirty="0" smtClean="0"/>
              <a:t/>
            </a:r>
            <a:br>
              <a:rPr lang="en-US" altLang="ja-JP" sz="1800" b="1" dirty="0" smtClean="0"/>
            </a:br>
            <a:r>
              <a:rPr lang="en-US" altLang="ja-JP" sz="1800" b="1" dirty="0" smtClean="0"/>
              <a:t/>
            </a:r>
            <a:br>
              <a:rPr lang="en-US" altLang="ja-JP" sz="1800" b="1" dirty="0" smtClean="0"/>
            </a:br>
            <a:r>
              <a:rPr lang="en-US" altLang="ja-JP" sz="1800" b="1" dirty="0" smtClean="0"/>
              <a:t>KX-NTV160 : SIP based Video Doorphone</a:t>
            </a:r>
            <a:br>
              <a:rPr lang="en-US" altLang="ja-JP" sz="1800" b="1" dirty="0" smtClean="0"/>
            </a:br>
            <a:r>
              <a:rPr lang="en-US" altLang="ja-JP" sz="1800" b="1" dirty="0" smtClean="0"/>
              <a:t>- </a:t>
            </a:r>
            <a:r>
              <a:rPr lang="en-US" altLang="ja-JP" sz="1800" b="1" dirty="0" err="1" smtClean="0"/>
              <a:t>PoE</a:t>
            </a:r>
            <a:r>
              <a:rPr lang="en-US" altLang="ja-JP" sz="1800" b="1" dirty="0" smtClean="0"/>
              <a:t> only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ja-JP" sz="1800" b="1" dirty="0" smtClean="0"/>
              <a:t>- LAN only</a:t>
            </a:r>
            <a:br>
              <a:rPr lang="en-US" altLang="ja-JP" sz="1800" b="1" dirty="0" smtClean="0"/>
            </a:br>
            <a:r>
              <a:rPr lang="en-US" altLang="ja-JP" sz="1800" b="1" dirty="0"/>
              <a:t>- Built-in Speaker and </a:t>
            </a:r>
            <a:r>
              <a:rPr lang="en-US" altLang="ja-JP" sz="1800" b="1" dirty="0" smtClean="0"/>
              <a:t>Microphone</a:t>
            </a:r>
            <a:r>
              <a:rPr lang="en-US" altLang="ja-JP" sz="1800" b="1" dirty="0"/>
              <a:t/>
            </a:r>
            <a:br>
              <a:rPr lang="en-US" altLang="ja-JP" sz="1800" b="1" dirty="0"/>
            </a:br>
            <a:r>
              <a:rPr lang="en-US" altLang="ja-JP" sz="1800" b="1" dirty="0"/>
              <a:t>- Call </a:t>
            </a:r>
            <a:r>
              <a:rPr lang="en-US" altLang="ja-JP" sz="1800" b="1" dirty="0" smtClean="0"/>
              <a:t>button</a:t>
            </a:r>
            <a:br>
              <a:rPr lang="en-US" altLang="ja-JP" sz="1800" b="1" dirty="0" smtClean="0"/>
            </a:br>
            <a:r>
              <a:rPr lang="en-US" altLang="ja-JP" sz="1800" b="1" dirty="0" smtClean="0"/>
              <a:t>- IP-Grade : </a:t>
            </a:r>
            <a:r>
              <a:rPr lang="en-US" altLang="ja-JP" sz="1800" b="1" dirty="0" smtClean="0">
                <a:solidFill>
                  <a:srgbClr val="3333FF"/>
                </a:solidFill>
              </a:rPr>
              <a:t>IP43</a:t>
            </a:r>
            <a:endParaRPr lang="ja-JP" altLang="en-US" sz="1800" b="1" dirty="0">
              <a:solidFill>
                <a:srgbClr val="3333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572000" y="4151468"/>
            <a:ext cx="45288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/>
              <a:t>IP43</a:t>
            </a:r>
            <a:r>
              <a:rPr lang="ja-JP" altLang="en-US" sz="1200" dirty="0" smtClean="0"/>
              <a:t>：</a:t>
            </a:r>
            <a:r>
              <a:rPr lang="en-US" altLang="ja-JP" sz="1200" dirty="0"/>
              <a:t>Ingress </a:t>
            </a:r>
            <a:r>
              <a:rPr lang="en-US" altLang="ja-JP" sz="1200" dirty="0" smtClean="0"/>
              <a:t>Protection</a:t>
            </a:r>
            <a:r>
              <a:rPr lang="ja-JP" altLang="en-US" sz="1200" dirty="0"/>
              <a:t> 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dust-proof grade 4, waterproof grade 3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065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デザインの設定">
  <a:themeElements>
    <a:clrScheme name="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デザインの設定">
  <a:themeElements>
    <a:clrScheme name="3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3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標準提案書</Template>
  <TotalTime>101518</TotalTime>
  <Words>1788</Words>
  <Application>Microsoft Office PowerPoint</Application>
  <PresentationFormat>画面に合わせる (16:9)</PresentationFormat>
  <Paragraphs>515</Paragraphs>
  <Slides>32</Slides>
  <Notes>25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32</vt:i4>
      </vt:variant>
    </vt:vector>
  </HeadingPairs>
  <TitlesOfParts>
    <vt:vector size="36" baseType="lpstr">
      <vt:lpstr>デザインの設定</vt:lpstr>
      <vt:lpstr>2_デザインの設定</vt:lpstr>
      <vt:lpstr>3_デザインの設定</vt:lpstr>
      <vt:lpstr>4_デザインの設定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野中 亮太&lt;nonaka.ryota@jp.panasonic.com&gt;</dc:creator>
  <cp:lastModifiedBy>narikiyo</cp:lastModifiedBy>
  <cp:revision>5599</cp:revision>
  <dcterms:created xsi:type="dcterms:W3CDTF">2005-08-18T01:22:58Z</dcterms:created>
  <dcterms:modified xsi:type="dcterms:W3CDTF">2015-10-27T05:34:03Z</dcterms:modified>
</cp:coreProperties>
</file>