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0" r:id="rId2"/>
    <p:sldId id="283" r:id="rId3"/>
    <p:sldId id="292" r:id="rId4"/>
    <p:sldId id="269" r:id="rId5"/>
    <p:sldId id="262" r:id="rId6"/>
    <p:sldId id="285" r:id="rId7"/>
    <p:sldId id="289" r:id="rId8"/>
    <p:sldId id="296" r:id="rId9"/>
    <p:sldId id="295" r:id="rId10"/>
    <p:sldId id="303" r:id="rId11"/>
    <p:sldId id="293" r:id="rId12"/>
    <p:sldId id="294" r:id="rId13"/>
    <p:sldId id="297" r:id="rId14"/>
    <p:sldId id="298" r:id="rId15"/>
    <p:sldId id="299" r:id="rId16"/>
    <p:sldId id="300" r:id="rId17"/>
    <p:sldId id="301" r:id="rId18"/>
    <p:sldId id="302" r:id="rId19"/>
    <p:sldId id="291" r:id="rId20"/>
    <p:sldId id="257" r:id="rId21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Univers CE 57 Condensed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Univers CE 57 Condensed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Univers CE 57 Condensed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Univers CE 57 Condensed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Univers CE 57 Condensed"/>
        <a:ea typeface="+mn-ea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Univers CE 57 Condensed"/>
        <a:ea typeface="+mn-ea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Univers CE 57 Condensed"/>
        <a:ea typeface="+mn-ea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Univers CE 57 Condensed"/>
        <a:ea typeface="+mn-ea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Univers CE 57 Condensed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74E9EC"/>
    <a:srgbClr val="005599"/>
    <a:srgbClr val="FF3300"/>
    <a:srgbClr val="298FCD"/>
    <a:srgbClr val="2D82C9"/>
    <a:srgbClr val="3088D0"/>
    <a:srgbClr val="3366CC"/>
    <a:srgbClr val="111111"/>
    <a:srgbClr val="3333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89189" autoAdjust="0"/>
  </p:normalViewPr>
  <p:slideViewPr>
    <p:cSldViewPr>
      <p:cViewPr>
        <p:scale>
          <a:sx n="75" d="100"/>
          <a:sy n="75" d="100"/>
        </p:scale>
        <p:origin x="-1002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348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%23%23Helios%20Family\IPRFID\Se&#353;it1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158800001164426"/>
          <c:y val="2.5997286895659499E-2"/>
          <c:w val="0.89673049330372745"/>
          <c:h val="0.87363616254850873"/>
        </c:manualLayout>
      </c:layout>
      <c:lineChart>
        <c:grouping val="standard"/>
        <c:ser>
          <c:idx val="0"/>
          <c:order val="0"/>
          <c:tx>
            <c:v>2N solution</c:v>
          </c:tx>
          <c:marker>
            <c:symbol val="none"/>
          </c:marker>
          <c:cat>
            <c:numRef>
              <c:f>'ceny 2N vs Siemens'!$B$5:$B$10</c:f>
              <c:numCache>
                <c:formatCode>General</c:formatCode>
                <c:ptCount val="6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50</c:v>
                </c:pt>
                <c:pt idx="5">
                  <c:v>100</c:v>
                </c:pt>
              </c:numCache>
            </c:numRef>
          </c:cat>
          <c:val>
            <c:numRef>
              <c:f>'ceny 2N vs Siemens'!$E$5:$E$10</c:f>
              <c:numCache>
                <c:formatCode>General</c:formatCode>
                <c:ptCount val="6"/>
                <c:pt idx="0">
                  <c:v>350</c:v>
                </c:pt>
                <c:pt idx="1">
                  <c:v>1750</c:v>
                </c:pt>
                <c:pt idx="2">
                  <c:v>3500</c:v>
                </c:pt>
                <c:pt idx="3">
                  <c:v>7000</c:v>
                </c:pt>
                <c:pt idx="4">
                  <c:v>17500</c:v>
                </c:pt>
                <c:pt idx="5">
                  <c:v>35000</c:v>
                </c:pt>
              </c:numCache>
            </c:numRef>
          </c:val>
        </c:ser>
        <c:ser>
          <c:idx val="1"/>
          <c:order val="1"/>
          <c:tx>
            <c:v>Siemens solution</c:v>
          </c:tx>
          <c:marker>
            <c:symbol val="none"/>
          </c:marker>
          <c:val>
            <c:numRef>
              <c:f>'ceny 2N vs Siemens'!$M$5:$M$10</c:f>
              <c:numCache>
                <c:formatCode>General</c:formatCode>
                <c:ptCount val="6"/>
                <c:pt idx="0">
                  <c:v>1331</c:v>
                </c:pt>
                <c:pt idx="1">
                  <c:v>3820</c:v>
                </c:pt>
                <c:pt idx="2">
                  <c:v>6954</c:v>
                </c:pt>
                <c:pt idx="3">
                  <c:v>13298</c:v>
                </c:pt>
                <c:pt idx="4">
                  <c:v>32636</c:v>
                </c:pt>
                <c:pt idx="5">
                  <c:v>65272</c:v>
                </c:pt>
              </c:numCache>
            </c:numRef>
          </c:val>
        </c:ser>
        <c:marker val="1"/>
        <c:axId val="85380480"/>
        <c:axId val="86946944"/>
      </c:lineChart>
      <c:catAx>
        <c:axId val="85380480"/>
        <c:scaling>
          <c:orientation val="minMax"/>
        </c:scaling>
        <c:axPos val="b"/>
        <c:numFmt formatCode="#,##0;\-#,##0" sourceLinked="0"/>
        <c:tickLblPos val="nextTo"/>
        <c:crossAx val="86946944"/>
        <c:crosses val="autoZero"/>
        <c:auto val="1"/>
        <c:lblAlgn val="ctr"/>
        <c:lblOffset val="100"/>
      </c:catAx>
      <c:valAx>
        <c:axId val="86946944"/>
        <c:scaling>
          <c:orientation val="minMax"/>
        </c:scaling>
        <c:axPos val="l"/>
        <c:majorGridlines/>
        <c:numFmt formatCode="#,##0.00\ [$€-1809]" sourceLinked="0"/>
        <c:tickLblPos val="nextTo"/>
        <c:crossAx val="85380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910415472543098"/>
          <c:y val="0.4344633629296496"/>
          <c:w val="0.58180102711747583"/>
          <c:h val="0.1080529340583779"/>
        </c:manualLayout>
      </c:layout>
      <c:spPr>
        <a:noFill/>
        <a:ln>
          <a:noFill/>
        </a:ln>
      </c:spPr>
      <c:txPr>
        <a:bodyPr/>
        <a:lstStyle/>
        <a:p>
          <a:pPr>
            <a:defRPr sz="2000"/>
          </a:pPr>
          <a:endParaRPr lang="cs-CZ"/>
        </a:p>
      </c:txPr>
    </c:legend>
    <c:plotVisOnly val="1"/>
    <c:dispBlanksAs val="gap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5E75A5-A474-4734-B97A-EA9CB3ED85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D824B26-E1F7-4365-9363-4E9D555E8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824B26-E1F7-4365-9363-4E9D555E8C3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8C480A-EBFD-4363-A017-72CFB9DA81D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 smtClean="0">
              <a:latin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35F6EA-9046-4DFC-998E-43ABFDC3381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BB541D-D834-4310-A944-6F7FB7E37C8E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FE960D-5C25-40A6-81E3-130536E134EB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>
              <a:latin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067B2B-1B79-49E2-8D0C-787B2EC85A1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>
              <a:latin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83B795-6476-4319-BDC5-A1871B68984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>
              <a:latin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067B2B-1B79-49E2-8D0C-787B2EC85A1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lang="en-US" sz="4000" b="1" cap="none" baseline="0" dirty="0">
                <a:solidFill>
                  <a:srgbClr val="005599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C6F7-4413-4AF1-AA7A-9DF2D36AA0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0691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212976"/>
            <a:ext cx="3008313" cy="29131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2D96E-2ADF-4EDA-8497-DCC18474EB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627784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627784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2A81F-91F4-4DA4-BF70-027AC3C1B7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F4EF9-0E05-47F4-8B38-51EB63B11F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98473-1FB4-4248-94B4-73B7A86BEA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lvl="0"/>
            <a:r>
              <a:rPr lang="cs-CZ" noProof="0" smtClean="0"/>
              <a:t>Klepnutím na ikonu přidáte obrázek SmartArt.</a:t>
            </a:r>
            <a:endParaRPr lang="en-US" noProof="0" smtClean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627313" y="620688"/>
            <a:ext cx="5616575" cy="10795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DD3EA-DD47-4053-9302-73441A534E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600"/>
            </a:lvl2pPr>
            <a:lvl3pPr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3pPr>
            <a:lvl4pPr>
              <a:buFont typeface="Verdana" pitchFamily="34" charset="0"/>
              <a:buChar char="»"/>
              <a:defRPr sz="22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71759-5AD7-48B6-8629-90B73FAA96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27784" y="2133600"/>
            <a:ext cx="5616104" cy="3992563"/>
          </a:xfrm>
        </p:spPr>
        <p:txBody>
          <a:bodyPr/>
          <a:lstStyle>
            <a:lvl2pPr>
              <a:defRPr sz="2600"/>
            </a:lvl2pPr>
            <a:lvl3pPr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3pPr>
            <a:lvl4pPr>
              <a:buFont typeface="Verdana" pitchFamily="34" charset="0"/>
              <a:buChar char="»"/>
              <a:defRPr sz="22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A2BBF-FFB6-447E-87AF-EBF770576C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53D93-7EDB-4F41-BA25-07CE50AB2F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313" y="620688"/>
            <a:ext cx="6049143" cy="10795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2170584" cy="43533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627784" y="1772816"/>
            <a:ext cx="6059016" cy="43533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DE584-AC88-43C7-B031-2996872441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353347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88D24-182C-4EE9-8FC5-182427F72C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4020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772815"/>
            <a:ext cx="4041775" cy="4020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2627313" y="260350"/>
            <a:ext cx="5616575" cy="14398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B6247-9095-466F-9DA7-E64665B23C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3717B-9097-4718-9C83-334A01C372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C1C37-F162-4AF2-9CC5-C43589F6AF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2N_LetterPaper_Bottom"/>
          <p:cNvPicPr>
            <a:picLocks noChangeAspect="1" noChangeArrowheads="1"/>
          </p:cNvPicPr>
          <p:nvPr/>
        </p:nvPicPr>
        <p:blipFill>
          <a:blip r:embed="rId16" cstate="print"/>
          <a:srcRect t="74921"/>
          <a:stretch>
            <a:fillRect/>
          </a:stretch>
        </p:blipFill>
        <p:spPr bwMode="auto">
          <a:xfrm>
            <a:off x="1928813" y="6608763"/>
            <a:ext cx="69850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9" descr="2N_LetterPaper_Top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86042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27313" y="620713"/>
            <a:ext cx="56165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133600"/>
            <a:ext cx="7343775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27313" y="6237288"/>
            <a:ext cx="10541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9838" y="6257925"/>
            <a:ext cx="345598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08850" y="6245225"/>
            <a:ext cx="9096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D864C66-8B42-4BD8-B47B-85E6F3D69A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5599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55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55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55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5599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8FCD"/>
          </a:solidFill>
          <a:latin typeface="Univers CE 57 Condensed" pitchFamily="8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8FCD"/>
          </a:solidFill>
          <a:latin typeface="Univers CE 57 Condensed" pitchFamily="8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8FCD"/>
          </a:solidFill>
          <a:latin typeface="Univers CE 57 Condensed" pitchFamily="8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98FCD"/>
          </a:solidFill>
          <a:latin typeface="Univers CE 57 Condensed" pitchFamily="8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11111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111111"/>
          </a:solidFill>
          <a:latin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11111"/>
          </a:solidFill>
          <a:latin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Verdan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beran@2n.cz" TargetMode="External"/><Relationship Id="rId2" Type="http://schemas.openxmlformats.org/officeDocument/2006/relationships/hyperlink" Target="mailto:sales@2n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2N</a:t>
            </a:r>
            <a:r>
              <a:rPr lang="cs-CZ" baseline="30000" dirty="0" smtClean="0"/>
              <a:t>® </a:t>
            </a:r>
            <a:r>
              <a:rPr lang="en-US" dirty="0" smtClean="0"/>
              <a:t>Access </a:t>
            </a:r>
            <a:r>
              <a:rPr lang="cs-CZ" dirty="0" err="1" smtClean="0"/>
              <a:t>Commander</a:t>
            </a:r>
            <a:endParaRPr lang="cs-CZ" dirty="0" smtClean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presentation</a:t>
            </a: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627313" y="620713"/>
            <a:ext cx="6516687" cy="1079500"/>
          </a:xfrm>
        </p:spPr>
        <p:txBody>
          <a:bodyPr/>
          <a:lstStyle/>
          <a:p>
            <a:r>
              <a:rPr lang="cs-CZ" dirty="0" err="1" smtClean="0"/>
              <a:t>Admin</a:t>
            </a:r>
            <a:r>
              <a:rPr lang="cs-CZ" dirty="0" smtClean="0"/>
              <a:t> </a:t>
            </a:r>
            <a:r>
              <a:rPr lang="cs-CZ" dirty="0" err="1" smtClean="0"/>
              <a:t>dashboard</a:t>
            </a:r>
            <a:endParaRPr lang="cs-CZ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23479"/>
            <a:ext cx="7368225" cy="513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682873" y="4797821"/>
            <a:ext cx="7489527" cy="1655515"/>
          </a:xfrm>
        </p:spPr>
        <p:txBody>
          <a:bodyPr/>
          <a:lstStyle/>
          <a:p>
            <a:r>
              <a:rPr lang="cs-CZ" dirty="0" smtClean="0"/>
              <a:t>List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devices</a:t>
            </a:r>
            <a:r>
              <a:rPr lang="cs-CZ" dirty="0" smtClean="0"/>
              <a:t> </a:t>
            </a:r>
            <a:r>
              <a:rPr lang="en-US" dirty="0" smtClean="0"/>
              <a:t>with basic status</a:t>
            </a:r>
          </a:p>
          <a:p>
            <a:endParaRPr lang="en-US" sz="1200" dirty="0" smtClean="0"/>
          </a:p>
          <a:p>
            <a:r>
              <a:rPr lang="en-US" dirty="0" smtClean="0"/>
              <a:t>Direct access for device setup </a:t>
            </a:r>
            <a:endParaRPr lang="cs-CZ" dirty="0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627313" y="620713"/>
            <a:ext cx="6516687" cy="1079500"/>
          </a:xfrm>
        </p:spPr>
        <p:txBody>
          <a:bodyPr/>
          <a:lstStyle/>
          <a:p>
            <a:r>
              <a:rPr lang="cs-CZ" dirty="0" err="1" smtClean="0"/>
              <a:t>Integrated</a:t>
            </a:r>
            <a:r>
              <a:rPr lang="cs-CZ" dirty="0" smtClean="0"/>
              <a:t> network scanner</a:t>
            </a:r>
            <a:endParaRPr lang="cs-CZ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5956"/>
            <a:ext cx="9145588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pisek se šipkou doleva 4"/>
          <p:cNvSpPr>
            <a:spLocks noChangeArrowheads="1"/>
          </p:cNvSpPr>
          <p:nvPr/>
        </p:nvSpPr>
        <p:spPr bwMode="auto">
          <a:xfrm>
            <a:off x="2484438" y="3852540"/>
            <a:ext cx="2735262" cy="936625"/>
          </a:xfrm>
          <a:prstGeom prst="leftArrowCallout">
            <a:avLst>
              <a:gd name="adj1" fmla="val 22083"/>
              <a:gd name="adj2" fmla="val 6046"/>
              <a:gd name="adj3" fmla="val 24972"/>
              <a:gd name="adj4" fmla="val 59833"/>
            </a:avLst>
          </a:prstGeom>
          <a:gradFill>
            <a:gsLst>
              <a:gs pos="50000">
                <a:srgbClr val="74E9EC"/>
              </a:gs>
              <a:gs pos="50000">
                <a:srgbClr val="74E9E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Tahoma" pitchFamily="34" charset="0"/>
                <a:cs typeface="Tahoma" pitchFamily="34" charset="0"/>
              </a:rPr>
              <a:t>Access to web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Tahoma" pitchFamily="34" charset="0"/>
                <a:cs typeface="Tahoma" pitchFamily="34" charset="0"/>
              </a:rPr>
              <a:t>interface of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Tahoma" pitchFamily="34" charset="0"/>
                <a:cs typeface="Tahoma" pitchFamily="34" charset="0"/>
              </a:rPr>
              <a:t>selected device </a:t>
            </a:r>
            <a:endParaRPr lang="cs-CZ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Popisek se šipkou doleva 6"/>
          <p:cNvSpPr>
            <a:spLocks noChangeArrowheads="1"/>
          </p:cNvSpPr>
          <p:nvPr/>
        </p:nvSpPr>
        <p:spPr bwMode="auto">
          <a:xfrm>
            <a:off x="2843213" y="4141465"/>
            <a:ext cx="2808287" cy="935038"/>
          </a:xfrm>
          <a:prstGeom prst="leftArrowCallout">
            <a:avLst>
              <a:gd name="adj1" fmla="val 22083"/>
              <a:gd name="adj2" fmla="val 6046"/>
              <a:gd name="adj3" fmla="val 25028"/>
              <a:gd name="adj4" fmla="val 59833"/>
            </a:avLst>
          </a:prstGeom>
          <a:gradFill>
            <a:gsLst>
              <a:gs pos="50000">
                <a:srgbClr val="74E9EC"/>
              </a:gs>
              <a:gs pos="50000">
                <a:srgbClr val="74E9E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>
                <a:latin typeface="Tahoma" pitchFamily="34" charset="0"/>
                <a:cs typeface="Tahoma" pitchFamily="34" charset="0"/>
              </a:rPr>
              <a:t>Access to direct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>
                <a:latin typeface="Tahoma" pitchFamily="34" charset="0"/>
                <a:cs typeface="Tahoma" pitchFamily="34" charset="0"/>
              </a:rPr>
              <a:t>call buttons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>
                <a:latin typeface="Tahoma" pitchFamily="34" charset="0"/>
                <a:cs typeface="Tahoma" pitchFamily="34" charset="0"/>
              </a:rPr>
              <a:t>configuration </a:t>
            </a:r>
            <a:endParaRPr lang="cs-CZ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Popisek se šipkou doleva 7"/>
          <p:cNvSpPr>
            <a:spLocks noChangeArrowheads="1"/>
          </p:cNvSpPr>
          <p:nvPr/>
        </p:nvSpPr>
        <p:spPr bwMode="auto">
          <a:xfrm>
            <a:off x="2700338" y="4357365"/>
            <a:ext cx="3743325" cy="935038"/>
          </a:xfrm>
          <a:prstGeom prst="leftArrowCallout">
            <a:avLst>
              <a:gd name="adj1" fmla="val 22083"/>
              <a:gd name="adj2" fmla="val 6046"/>
              <a:gd name="adj3" fmla="val 25021"/>
              <a:gd name="adj4" fmla="val 59833"/>
            </a:avLst>
          </a:prstGeom>
          <a:gradFill>
            <a:gsLst>
              <a:gs pos="50000">
                <a:srgbClr val="74E9EC"/>
              </a:gs>
              <a:gs pos="50000">
                <a:srgbClr val="74E9E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Tahoma" pitchFamily="34" charset="0"/>
                <a:cs typeface="Tahoma" pitchFamily="34" charset="0"/>
              </a:rPr>
              <a:t>Management of quick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Tahoma" pitchFamily="34" charset="0"/>
                <a:cs typeface="Tahoma" pitchFamily="34" charset="0"/>
              </a:rPr>
              <a:t>dial numbers for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Tahoma" pitchFamily="34" charset="0"/>
                <a:cs typeface="Tahoma" pitchFamily="34" charset="0"/>
              </a:rPr>
              <a:t>keypad equipped units</a:t>
            </a:r>
            <a:endParaRPr lang="cs-CZ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Popisek se šipkou doleva 8"/>
          <p:cNvSpPr>
            <a:spLocks noChangeArrowheads="1"/>
          </p:cNvSpPr>
          <p:nvPr/>
        </p:nvSpPr>
        <p:spPr bwMode="auto">
          <a:xfrm>
            <a:off x="2652713" y="4670673"/>
            <a:ext cx="2736850" cy="791567"/>
          </a:xfrm>
          <a:prstGeom prst="leftArrowCallout">
            <a:avLst>
              <a:gd name="adj1" fmla="val 22083"/>
              <a:gd name="adj2" fmla="val 6046"/>
              <a:gd name="adj3" fmla="val 25029"/>
              <a:gd name="adj4" fmla="val 59833"/>
            </a:avLst>
          </a:prstGeom>
          <a:gradFill>
            <a:gsLst>
              <a:gs pos="50000">
                <a:srgbClr val="74E9EC"/>
              </a:gs>
              <a:gs pos="50000">
                <a:srgbClr val="74E9E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Setup copying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to other units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(bulk edit)</a:t>
            </a:r>
            <a:endParaRPr lang="cs-CZ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2627313" y="620713"/>
            <a:ext cx="5616575" cy="1079500"/>
          </a:xfrm>
        </p:spPr>
        <p:txBody>
          <a:bodyPr/>
          <a:lstStyle/>
          <a:p>
            <a:r>
              <a:rPr lang="cs-CZ" dirty="0" smtClean="0"/>
              <a:t>Device </a:t>
            </a:r>
            <a:r>
              <a:rPr lang="cs-CZ" dirty="0" err="1" smtClean="0"/>
              <a:t>setup</a:t>
            </a:r>
            <a:r>
              <a:rPr lang="cs-CZ" dirty="0" smtClean="0"/>
              <a:t> </a:t>
            </a:r>
            <a:r>
              <a:rPr lang="cs-CZ" dirty="0" err="1" smtClean="0"/>
              <a:t>screen</a:t>
            </a: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2339975" y="1773238"/>
            <a:ext cx="6624638" cy="4535487"/>
          </a:xfrm>
        </p:spPr>
        <p:txBody>
          <a:bodyPr/>
          <a:lstStyle/>
          <a:p>
            <a:r>
              <a:rPr lang="en-US" dirty="0" smtClean="0"/>
              <a:t>Unlike classical access control systems ours is using IT friendly language so it will not take more time than drink morning coffee to master it for average IT guy</a:t>
            </a:r>
          </a:p>
          <a:p>
            <a:pPr>
              <a:buFontTx/>
              <a:buNone/>
            </a:pPr>
            <a:endParaRPr lang="en-US" dirty="0" smtClean="0"/>
          </a:p>
          <a:p>
            <a:r>
              <a:rPr lang="en-US" dirty="0" smtClean="0"/>
              <a:t>We are using the same hardware like IT are used to  - switches, routers, servers, UTP cables…… </a:t>
            </a:r>
          </a:p>
          <a:p>
            <a:endParaRPr lang="en-US" dirty="0" smtClean="0"/>
          </a:p>
        </p:txBody>
      </p:sp>
      <p:pic>
        <p:nvPicPr>
          <p:cNvPr id="13316" name="Picture 2" descr="Výsledek obrázku pro i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133600"/>
            <a:ext cx="1646238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627313" y="620713"/>
            <a:ext cx="5616575" cy="1079500"/>
          </a:xfrm>
        </p:spPr>
        <p:txBody>
          <a:bodyPr/>
          <a:lstStyle/>
          <a:p>
            <a:r>
              <a:rPr lang="cs-CZ" dirty="0" err="1" smtClean="0"/>
              <a:t>Benefits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ICT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2555875" y="1773238"/>
            <a:ext cx="6264275" cy="3992562"/>
          </a:xfrm>
        </p:spPr>
        <p:txBody>
          <a:bodyPr/>
          <a:lstStyle/>
          <a:p>
            <a:r>
              <a:rPr lang="en-US" dirty="0" smtClean="0"/>
              <a:t>Short time of installation with no special &amp; expensive tools needed </a:t>
            </a:r>
          </a:p>
          <a:p>
            <a:endParaRPr lang="en-US" dirty="0" smtClean="0"/>
          </a:p>
          <a:p>
            <a:r>
              <a:rPr lang="en-US" dirty="0" smtClean="0"/>
              <a:t>No need to carry many pieces of hardware like cabling, door controllers, batteries or tools to installation site </a:t>
            </a:r>
          </a:p>
          <a:p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  <p:pic>
        <p:nvPicPr>
          <p:cNvPr id="14340" name="Picture 4" descr="Výsledek obrázku pro secur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275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627313" y="620713"/>
            <a:ext cx="5616575" cy="1079500"/>
          </a:xfrm>
        </p:spPr>
        <p:txBody>
          <a:bodyPr/>
          <a:lstStyle/>
          <a:p>
            <a:r>
              <a:rPr lang="cs-CZ" dirty="0" err="1" smtClean="0"/>
              <a:t>Benefits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Installers</a:t>
            </a: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ukoug.org/public/images/end-user-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838"/>
            <a:ext cx="25923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Zástupný symbol pro obsah 2"/>
          <p:cNvSpPr>
            <a:spLocks noGrp="1"/>
          </p:cNvSpPr>
          <p:nvPr>
            <p:ph idx="1"/>
          </p:nvPr>
        </p:nvSpPr>
        <p:spPr>
          <a:xfrm>
            <a:off x="2411413" y="1916113"/>
            <a:ext cx="6553200" cy="3992562"/>
          </a:xfrm>
        </p:spPr>
        <p:txBody>
          <a:bodyPr/>
          <a:lstStyle/>
          <a:p>
            <a:r>
              <a:rPr lang="en-US" dirty="0" smtClean="0"/>
              <a:t>Low TCO due to simplicity of the whole system</a:t>
            </a:r>
          </a:p>
          <a:p>
            <a:endParaRPr lang="en-US" dirty="0" smtClean="0"/>
          </a:p>
          <a:p>
            <a:r>
              <a:rPr lang="en-US" dirty="0" smtClean="0"/>
              <a:t>No need to train any personal to be able to master the system</a:t>
            </a:r>
          </a:p>
          <a:p>
            <a:endParaRPr lang="en-US" dirty="0" smtClean="0"/>
          </a:p>
          <a:p>
            <a:r>
              <a:rPr lang="en-US" dirty="0" smtClean="0"/>
              <a:t>Simple to expand in future thanks to IP technology </a:t>
            </a:r>
            <a:endParaRPr lang="cs-CZ" dirty="0" smtClean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627313" y="620713"/>
            <a:ext cx="5616575" cy="1079500"/>
          </a:xfrm>
        </p:spPr>
        <p:txBody>
          <a:bodyPr/>
          <a:lstStyle/>
          <a:p>
            <a:r>
              <a:rPr lang="cs-CZ" dirty="0" err="1" smtClean="0"/>
              <a:t>Benefits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End</a:t>
            </a:r>
            <a:r>
              <a:rPr lang="cs-CZ" dirty="0" smtClean="0"/>
              <a:t> </a:t>
            </a:r>
            <a:r>
              <a:rPr lang="cs-CZ" dirty="0" err="1" smtClean="0"/>
              <a:t>Users</a:t>
            </a: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http://img.bhs4.com/b7/b/b7b76402439268b532e3429b3f1d1db0b28651d5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868334"/>
            <a:ext cx="1538288" cy="153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" descr="image323795"/>
          <p:cNvPicPr>
            <a:picLocks noChangeAspect="1" noChangeArrowheads="1"/>
          </p:cNvPicPr>
          <p:nvPr/>
        </p:nvPicPr>
        <p:blipFill>
          <a:blip r:embed="rId4" cstate="print"/>
          <a:srcRect b="4993"/>
          <a:stretch>
            <a:fillRect/>
          </a:stretch>
        </p:blipFill>
        <p:spPr bwMode="auto">
          <a:xfrm>
            <a:off x="7380288" y="4436534"/>
            <a:ext cx="1763712" cy="208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Zástupný symbol pro text 4"/>
          <p:cNvSpPr>
            <a:spLocks noGrp="1"/>
          </p:cNvSpPr>
          <p:nvPr>
            <p:ph type="body" idx="1"/>
          </p:nvPr>
        </p:nvSpPr>
        <p:spPr>
          <a:xfrm>
            <a:off x="251520" y="1976140"/>
            <a:ext cx="4040188" cy="402167"/>
          </a:xfrm>
        </p:spPr>
        <p:txBody>
          <a:bodyPr/>
          <a:lstStyle/>
          <a:p>
            <a:r>
              <a:rPr lang="en-US" dirty="0" smtClean="0"/>
              <a:t>2N Solution </a:t>
            </a:r>
            <a:endParaRPr lang="cs-CZ" dirty="0" smtClean="0"/>
          </a:p>
        </p:txBody>
      </p:sp>
      <p:sp>
        <p:nvSpPr>
          <p:cNvPr id="2" name="Zástupný symbol pro obsah 5"/>
          <p:cNvSpPr>
            <a:spLocks noGrp="1"/>
          </p:cNvSpPr>
          <p:nvPr>
            <p:ph sz="half" idx="2"/>
          </p:nvPr>
        </p:nvSpPr>
        <p:spPr>
          <a:xfrm>
            <a:off x="251520" y="2420888"/>
            <a:ext cx="4248150" cy="3647017"/>
          </a:xfrm>
        </p:spPr>
        <p:txBody>
          <a:bodyPr/>
          <a:lstStyle/>
          <a:p>
            <a:pPr>
              <a:defRPr/>
            </a:pPr>
            <a:r>
              <a:rPr lang="cs-CZ" dirty="0" err="1" smtClean="0"/>
              <a:t>Reader</a:t>
            </a:r>
            <a:r>
              <a:rPr lang="cs-CZ" dirty="0" smtClean="0"/>
              <a:t>	</a:t>
            </a:r>
          </a:p>
          <a:p>
            <a:pPr lvl="1">
              <a:defRPr/>
            </a:pPr>
            <a:r>
              <a:rPr lang="cs-CZ" dirty="0" smtClean="0"/>
              <a:t>2NAccess Unit </a:t>
            </a:r>
            <a:r>
              <a:rPr lang="en-US" dirty="0" smtClean="0"/>
              <a:t>~</a:t>
            </a:r>
            <a:r>
              <a:rPr lang="cs-CZ" dirty="0" smtClean="0"/>
              <a:t>350 EUR</a:t>
            </a:r>
            <a:endParaRPr lang="en-US" dirty="0" smtClean="0"/>
          </a:p>
          <a:p>
            <a:pPr>
              <a:defRPr/>
            </a:pPr>
            <a:r>
              <a:rPr lang="cs-CZ" dirty="0" err="1" smtClean="0"/>
              <a:t>Lock</a:t>
            </a:r>
            <a:r>
              <a:rPr lang="cs-CZ" dirty="0" smtClean="0"/>
              <a:t> </a:t>
            </a:r>
            <a:r>
              <a:rPr lang="cs-CZ" dirty="0" err="1" smtClean="0"/>
              <a:t>connection</a:t>
            </a:r>
            <a:endParaRPr lang="cs-CZ" dirty="0" smtClean="0"/>
          </a:p>
          <a:p>
            <a:pPr lvl="1">
              <a:defRPr/>
            </a:pPr>
            <a:r>
              <a:rPr lang="cs-CZ" dirty="0" smtClean="0"/>
              <a:t>2N </a:t>
            </a:r>
            <a:r>
              <a:rPr lang="cs-CZ" dirty="0" err="1" smtClean="0"/>
              <a:t>Security</a:t>
            </a:r>
            <a:r>
              <a:rPr lang="cs-CZ" dirty="0" smtClean="0"/>
              <a:t> </a:t>
            </a:r>
            <a:r>
              <a:rPr lang="cs-CZ" dirty="0" err="1" smtClean="0"/>
              <a:t>Relay</a:t>
            </a:r>
            <a:r>
              <a:rPr lang="cs-CZ" dirty="0" smtClean="0"/>
              <a:t> 76EU</a:t>
            </a:r>
            <a:r>
              <a:rPr lang="en-US" dirty="0" smtClean="0"/>
              <a:t>R</a:t>
            </a:r>
            <a:endParaRPr lang="en-US" sz="1800" dirty="0" smtClean="0"/>
          </a:p>
          <a:p>
            <a:pPr>
              <a:defRPr/>
            </a:pPr>
            <a:r>
              <a:rPr lang="en-US" b="1" dirty="0" smtClean="0">
                <a:solidFill>
                  <a:srgbClr val="00B050"/>
                </a:solidFill>
              </a:rPr>
              <a:t>Total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00B050"/>
                </a:solidFill>
              </a:rPr>
              <a:t>426EUR</a:t>
            </a:r>
            <a:endParaRPr lang="cs-CZ" b="1" dirty="0" smtClean="0">
              <a:solidFill>
                <a:srgbClr val="00B050"/>
              </a:solidFill>
            </a:endParaRPr>
          </a:p>
          <a:p>
            <a:pPr lvl="1">
              <a:buFontTx/>
              <a:buNone/>
              <a:defRPr/>
            </a:pPr>
            <a:endParaRPr lang="cs-CZ" sz="2400" dirty="0" smtClean="0">
              <a:solidFill>
                <a:srgbClr val="111111"/>
              </a:solidFill>
              <a:ea typeface="+mn-ea"/>
              <a:cs typeface="+mn-cs"/>
            </a:endParaRPr>
          </a:p>
        </p:txBody>
      </p:sp>
      <p:sp>
        <p:nvSpPr>
          <p:cNvPr id="13318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644008" y="1976140"/>
            <a:ext cx="4041775" cy="402167"/>
          </a:xfrm>
        </p:spPr>
        <p:txBody>
          <a:bodyPr/>
          <a:lstStyle/>
          <a:p>
            <a:r>
              <a:rPr lang="en-US" dirty="0" err="1" smtClean="0"/>
              <a:t>Estelar</a:t>
            </a:r>
            <a:r>
              <a:rPr lang="en-US" dirty="0" smtClean="0"/>
              <a:t> solution </a:t>
            </a:r>
            <a:endParaRPr lang="cs-CZ" dirty="0" smtClean="0"/>
          </a:p>
        </p:txBody>
      </p:sp>
      <p:sp>
        <p:nvSpPr>
          <p:cNvPr id="13319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644008" y="2420888"/>
            <a:ext cx="4041775" cy="2808816"/>
          </a:xfrm>
        </p:spPr>
        <p:txBody>
          <a:bodyPr/>
          <a:lstStyle/>
          <a:p>
            <a:r>
              <a:rPr lang="en-US" dirty="0" smtClean="0"/>
              <a:t>Reader </a:t>
            </a:r>
            <a:endParaRPr lang="cs-CZ" dirty="0" smtClean="0"/>
          </a:p>
          <a:p>
            <a:pPr lvl="1"/>
            <a:r>
              <a:rPr lang="cs-CZ" dirty="0" smtClean="0"/>
              <a:t>EDK4B </a:t>
            </a:r>
            <a:r>
              <a:rPr lang="en-US" dirty="0" smtClean="0"/>
              <a:t>~</a:t>
            </a:r>
            <a:r>
              <a:rPr lang="cs-CZ" dirty="0" smtClean="0"/>
              <a:t>221 EUR</a:t>
            </a:r>
            <a:endParaRPr lang="en-US" dirty="0" smtClean="0"/>
          </a:p>
          <a:p>
            <a:r>
              <a:rPr lang="en-US" dirty="0" smtClean="0"/>
              <a:t>Door controller</a:t>
            </a:r>
          </a:p>
          <a:p>
            <a:pPr lvl="1"/>
            <a:r>
              <a:rPr lang="en-US" dirty="0" smtClean="0"/>
              <a:t>AS3003 ~285</a:t>
            </a:r>
            <a:r>
              <a:rPr lang="cs-CZ" dirty="0" smtClean="0"/>
              <a:t> </a:t>
            </a:r>
            <a:r>
              <a:rPr lang="en-US" dirty="0" smtClean="0"/>
              <a:t>EUR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Total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506 EUR</a:t>
            </a:r>
            <a:endParaRPr lang="cs-CZ" b="1" dirty="0" smtClean="0">
              <a:solidFill>
                <a:srgbClr val="FF0000"/>
              </a:solidFill>
            </a:endParaRPr>
          </a:p>
        </p:txBody>
      </p:sp>
      <p:pic>
        <p:nvPicPr>
          <p:cNvPr id="13321" name="Picture 10" descr="image3225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4" y="5348817"/>
            <a:ext cx="719137" cy="119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157192"/>
            <a:ext cx="1007591" cy="122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Nadpis 1"/>
          <p:cNvSpPr txBox="1">
            <a:spLocks/>
          </p:cNvSpPr>
          <p:nvPr/>
        </p:nvSpPr>
        <p:spPr bwMode="auto">
          <a:xfrm>
            <a:off x="2627313" y="620713"/>
            <a:ext cx="6193159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5599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Price</a:t>
            </a:r>
            <a:r>
              <a:rPr kumimoji="0" lang="cs-CZ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5599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</a:t>
            </a:r>
            <a:r>
              <a:rPr kumimoji="0" lang="cs-CZ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5599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Comparison</a:t>
            </a:r>
            <a:r>
              <a:rPr lang="cs-CZ" sz="3000" b="1" kern="0" dirty="0" smtClean="0">
                <a:solidFill>
                  <a:srgbClr val="005599"/>
                </a:solidFill>
                <a:latin typeface="Verdana" pitchFamily="34" charset="0"/>
                <a:ea typeface="+mj-ea"/>
                <a:cs typeface="+mj-cs"/>
              </a:rPr>
              <a:t> - </a:t>
            </a:r>
            <a:r>
              <a:rPr lang="cs-CZ" sz="3000" b="1" kern="0" dirty="0" err="1" smtClean="0">
                <a:solidFill>
                  <a:srgbClr val="005599"/>
                </a:solidFill>
                <a:latin typeface="Verdana" pitchFamily="34" charset="0"/>
                <a:ea typeface="+mj-ea"/>
                <a:cs typeface="+mj-cs"/>
              </a:rPr>
              <a:t>Estelar</a:t>
            </a:r>
            <a:endParaRPr kumimoji="0" lang="cs-CZ" sz="3000" b="1" i="0" u="none" strike="noStrike" kern="0" cap="none" spc="0" normalizeH="0" baseline="0" noProof="0" dirty="0" smtClean="0">
              <a:ln>
                <a:noFill/>
              </a:ln>
              <a:solidFill>
                <a:srgbClr val="005599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>
            <a:graphicFrameLocks noGrp="1"/>
          </p:cNvGraphicFramePr>
          <p:nvPr/>
        </p:nvGraphicFramePr>
        <p:xfrm>
          <a:off x="467544" y="1700808"/>
          <a:ext cx="8244408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1" y="2349500"/>
            <a:ext cx="720725" cy="109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1405467"/>
            <a:ext cx="1655762" cy="207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804248" y="59492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Installed readers </a:t>
            </a:r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2627313" y="620713"/>
            <a:ext cx="65166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5599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Price</a:t>
            </a:r>
            <a:r>
              <a:rPr kumimoji="0" lang="cs-CZ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5599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</a:t>
            </a:r>
            <a:r>
              <a:rPr kumimoji="0" lang="cs-CZ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5599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Comparison</a:t>
            </a:r>
            <a:r>
              <a:rPr lang="cs-CZ" sz="3000" b="1" kern="0" dirty="0" smtClean="0">
                <a:solidFill>
                  <a:srgbClr val="005599"/>
                </a:solidFill>
                <a:latin typeface="Verdana" pitchFamily="34" charset="0"/>
                <a:ea typeface="+mj-ea"/>
                <a:cs typeface="+mj-cs"/>
              </a:rPr>
              <a:t> - Siemens</a:t>
            </a:r>
            <a:endParaRPr kumimoji="0" lang="cs-CZ" sz="3000" b="1" i="0" u="none" strike="noStrike" kern="0" cap="none" spc="0" normalizeH="0" baseline="0" noProof="0" dirty="0" smtClean="0">
              <a:ln>
                <a:noFill/>
              </a:ln>
              <a:solidFill>
                <a:srgbClr val="005599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Zástupný symbol pro text 4"/>
          <p:cNvSpPr>
            <a:spLocks noGrp="1"/>
          </p:cNvSpPr>
          <p:nvPr>
            <p:ph type="body" idx="1"/>
          </p:nvPr>
        </p:nvSpPr>
        <p:spPr>
          <a:xfrm>
            <a:off x="395536" y="1946713"/>
            <a:ext cx="4040188" cy="402167"/>
          </a:xfrm>
        </p:spPr>
        <p:txBody>
          <a:bodyPr/>
          <a:lstStyle/>
          <a:p>
            <a:r>
              <a:rPr lang="en-US" dirty="0" smtClean="0"/>
              <a:t>2N Solution </a:t>
            </a:r>
            <a:endParaRPr lang="cs-CZ" dirty="0" smtClean="0"/>
          </a:p>
        </p:txBody>
      </p:sp>
      <p:sp>
        <p:nvSpPr>
          <p:cNvPr id="2" name="Zástupný symbol pro obsah 5"/>
          <p:cNvSpPr>
            <a:spLocks noGrp="1"/>
          </p:cNvSpPr>
          <p:nvPr>
            <p:ph sz="half" idx="2"/>
          </p:nvPr>
        </p:nvSpPr>
        <p:spPr>
          <a:xfrm>
            <a:off x="251520" y="2420888"/>
            <a:ext cx="4248150" cy="3647017"/>
          </a:xfrm>
        </p:spPr>
        <p:txBody>
          <a:bodyPr/>
          <a:lstStyle/>
          <a:p>
            <a:pPr>
              <a:defRPr/>
            </a:pPr>
            <a:r>
              <a:rPr lang="cs-CZ" dirty="0" err="1" smtClean="0"/>
              <a:t>Reader</a:t>
            </a:r>
            <a:r>
              <a:rPr lang="cs-CZ" dirty="0" smtClean="0"/>
              <a:t>	</a:t>
            </a:r>
          </a:p>
          <a:p>
            <a:pPr lvl="1">
              <a:defRPr/>
            </a:pPr>
            <a:r>
              <a:rPr lang="en-US" dirty="0" smtClean="0"/>
              <a:t>80x </a:t>
            </a:r>
            <a:r>
              <a:rPr lang="cs-CZ" dirty="0" smtClean="0"/>
              <a:t>2N</a:t>
            </a:r>
            <a:r>
              <a:rPr lang="en-US" dirty="0" smtClean="0"/>
              <a:t> </a:t>
            </a:r>
            <a:r>
              <a:rPr lang="cs-CZ" dirty="0" smtClean="0"/>
              <a:t>Access Unit </a:t>
            </a:r>
            <a:r>
              <a:rPr lang="en-US" dirty="0" smtClean="0"/>
              <a:t>~</a:t>
            </a:r>
            <a:r>
              <a:rPr lang="cs-CZ" dirty="0" smtClean="0"/>
              <a:t>3</a:t>
            </a:r>
            <a:r>
              <a:rPr lang="en-US" dirty="0" smtClean="0"/>
              <a:t>2</a:t>
            </a:r>
            <a:r>
              <a:rPr lang="cs-CZ" dirty="0" smtClean="0"/>
              <a:t>0 EUR</a:t>
            </a:r>
            <a:endParaRPr lang="en-US" dirty="0" smtClean="0"/>
          </a:p>
          <a:p>
            <a:pPr>
              <a:defRPr/>
            </a:pPr>
            <a:r>
              <a:rPr lang="cs-CZ" dirty="0" err="1" smtClean="0"/>
              <a:t>Lock</a:t>
            </a:r>
            <a:r>
              <a:rPr lang="cs-CZ" dirty="0" smtClean="0"/>
              <a:t> </a:t>
            </a:r>
            <a:r>
              <a:rPr lang="cs-CZ" dirty="0" err="1" smtClean="0"/>
              <a:t>connection</a:t>
            </a:r>
            <a:endParaRPr lang="cs-CZ" dirty="0" smtClean="0"/>
          </a:p>
          <a:p>
            <a:pPr lvl="1">
              <a:defRPr/>
            </a:pPr>
            <a:r>
              <a:rPr lang="cs-CZ" dirty="0" smtClean="0"/>
              <a:t>2N </a:t>
            </a:r>
            <a:r>
              <a:rPr lang="cs-CZ" dirty="0" err="1" smtClean="0"/>
              <a:t>Security</a:t>
            </a:r>
            <a:r>
              <a:rPr lang="cs-CZ" dirty="0" smtClean="0"/>
              <a:t> </a:t>
            </a:r>
            <a:r>
              <a:rPr lang="cs-CZ" dirty="0" err="1" smtClean="0"/>
              <a:t>Relay</a:t>
            </a:r>
            <a:r>
              <a:rPr lang="cs-CZ" dirty="0" smtClean="0"/>
              <a:t> 76EU</a:t>
            </a:r>
            <a:r>
              <a:rPr lang="en-US" dirty="0" smtClean="0"/>
              <a:t>R</a:t>
            </a:r>
            <a:endParaRPr lang="cs-CZ" dirty="0" smtClean="0"/>
          </a:p>
          <a:p>
            <a:pPr lvl="1">
              <a:buNone/>
              <a:defRPr/>
            </a:pPr>
            <a:endParaRPr lang="en-US" sz="1800" dirty="0" smtClean="0"/>
          </a:p>
          <a:p>
            <a:pPr>
              <a:defRPr/>
            </a:pPr>
            <a:r>
              <a:rPr lang="en-US" b="1" dirty="0" smtClean="0">
                <a:solidFill>
                  <a:srgbClr val="00B050"/>
                </a:solidFill>
              </a:rPr>
              <a:t>Total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00B050"/>
                </a:solidFill>
              </a:rPr>
              <a:t>31680EUR</a:t>
            </a:r>
            <a:endParaRPr lang="cs-CZ" b="1" dirty="0" smtClean="0">
              <a:solidFill>
                <a:srgbClr val="00B050"/>
              </a:solidFill>
            </a:endParaRPr>
          </a:p>
          <a:p>
            <a:pPr lvl="1">
              <a:buFontTx/>
              <a:buNone/>
              <a:defRPr/>
            </a:pPr>
            <a:endParaRPr lang="cs-CZ" sz="2400" dirty="0" smtClean="0">
              <a:solidFill>
                <a:srgbClr val="111111"/>
              </a:solidFill>
              <a:ea typeface="+mn-ea"/>
              <a:cs typeface="+mn-cs"/>
            </a:endParaRPr>
          </a:p>
        </p:txBody>
      </p:sp>
      <p:sp>
        <p:nvSpPr>
          <p:cNvPr id="13318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499992" y="1946713"/>
            <a:ext cx="4041775" cy="402167"/>
          </a:xfrm>
        </p:spPr>
        <p:txBody>
          <a:bodyPr/>
          <a:lstStyle/>
          <a:p>
            <a:r>
              <a:rPr lang="en-US" dirty="0" smtClean="0"/>
              <a:t>CDVI  solution </a:t>
            </a:r>
            <a:endParaRPr lang="cs-CZ" dirty="0" smtClean="0"/>
          </a:p>
        </p:txBody>
      </p:sp>
      <p:sp>
        <p:nvSpPr>
          <p:cNvPr id="13319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572000" y="2420888"/>
            <a:ext cx="4320480" cy="2808816"/>
          </a:xfrm>
        </p:spPr>
        <p:txBody>
          <a:bodyPr/>
          <a:lstStyle/>
          <a:p>
            <a:r>
              <a:rPr lang="en-US" dirty="0" smtClean="0"/>
              <a:t>Reader </a:t>
            </a:r>
            <a:endParaRPr lang="cs-CZ" dirty="0" smtClean="0"/>
          </a:p>
          <a:p>
            <a:pPr lvl="1"/>
            <a:r>
              <a:rPr lang="en-US" dirty="0" smtClean="0"/>
              <a:t>80x </a:t>
            </a:r>
            <a:r>
              <a:rPr lang="en-US" dirty="0" err="1" smtClean="0"/>
              <a:t>iClass</a:t>
            </a:r>
            <a:r>
              <a:rPr lang="en-US" dirty="0" smtClean="0"/>
              <a:t> R10</a:t>
            </a:r>
            <a:r>
              <a:rPr lang="cs-CZ" dirty="0" smtClean="0"/>
              <a:t> </a:t>
            </a:r>
            <a:r>
              <a:rPr lang="en-US" dirty="0" smtClean="0"/>
              <a:t>~100</a:t>
            </a:r>
            <a:r>
              <a:rPr lang="cs-CZ" dirty="0" smtClean="0"/>
              <a:t> EUR</a:t>
            </a:r>
            <a:r>
              <a:rPr lang="en-US" dirty="0" smtClean="0"/>
              <a:t> each </a:t>
            </a:r>
          </a:p>
          <a:p>
            <a:r>
              <a:rPr lang="en-US" dirty="0" smtClean="0"/>
              <a:t>Door controller</a:t>
            </a:r>
          </a:p>
          <a:p>
            <a:pPr lvl="1"/>
            <a:r>
              <a:rPr lang="en-US" dirty="0" smtClean="0"/>
              <a:t>40x AX22 ~732</a:t>
            </a:r>
            <a:r>
              <a:rPr lang="cs-CZ" dirty="0" smtClean="0"/>
              <a:t> </a:t>
            </a:r>
            <a:r>
              <a:rPr lang="en-US" dirty="0" smtClean="0"/>
              <a:t>EUR each</a:t>
            </a:r>
          </a:p>
          <a:p>
            <a:r>
              <a:rPr lang="en-US" dirty="0" smtClean="0"/>
              <a:t>Central controller </a:t>
            </a:r>
          </a:p>
          <a:p>
            <a:pPr lvl="1">
              <a:buNone/>
            </a:pPr>
            <a:r>
              <a:rPr lang="en-US" dirty="0" smtClean="0"/>
              <a:t>10x AC22 ~689 EUR each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Total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44170 EUR</a:t>
            </a:r>
            <a:endParaRPr lang="cs-CZ" b="1" dirty="0" smtClean="0">
              <a:solidFill>
                <a:srgbClr val="FF0000"/>
              </a:solidFill>
            </a:endParaRPr>
          </a:p>
        </p:txBody>
      </p:sp>
      <p:pic>
        <p:nvPicPr>
          <p:cNvPr id="45058" name="Picture 2" descr="http://www.cdvi.ca/Images/100Door_Over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26084"/>
            <a:ext cx="7718686" cy="5115346"/>
          </a:xfrm>
          <a:prstGeom prst="rect">
            <a:avLst/>
          </a:prstGeom>
          <a:noFill/>
        </p:spPr>
      </p:pic>
      <p:sp>
        <p:nvSpPr>
          <p:cNvPr id="8" name="Nadpis 1"/>
          <p:cNvSpPr txBox="1">
            <a:spLocks/>
          </p:cNvSpPr>
          <p:nvPr/>
        </p:nvSpPr>
        <p:spPr bwMode="auto">
          <a:xfrm>
            <a:off x="2339753" y="620713"/>
            <a:ext cx="680424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5599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Price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5599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</a:t>
            </a:r>
            <a:r>
              <a:rPr kumimoji="0" lang="cs-CZ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5599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Comparison</a:t>
            </a:r>
            <a:r>
              <a:rPr lang="cs-CZ" sz="2800" b="1" kern="0" dirty="0" smtClean="0">
                <a:solidFill>
                  <a:srgbClr val="005599"/>
                </a:solidFill>
                <a:latin typeface="Verdana" pitchFamily="34" charset="0"/>
                <a:ea typeface="+mj-ea"/>
                <a:cs typeface="+mj-cs"/>
              </a:rPr>
              <a:t> – CDVI Atrium</a:t>
            </a:r>
            <a:endParaRPr kumimoji="0" lang="cs-CZ" sz="2800" b="1" i="0" u="none" strike="noStrike" kern="0" cap="none" spc="0" normalizeH="0" baseline="0" noProof="0" dirty="0" smtClean="0">
              <a:ln>
                <a:noFill/>
              </a:ln>
              <a:solidFill>
                <a:srgbClr val="005599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  <p:bldP spid="2" grpId="0" uiExpand="1" build="p"/>
      <p:bldP spid="13318" grpId="0" build="p"/>
      <p:bldP spid="1331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2627313" y="620713"/>
            <a:ext cx="5616575" cy="1079500"/>
          </a:xfrm>
        </p:spPr>
        <p:txBody>
          <a:bodyPr/>
          <a:lstStyle/>
          <a:p>
            <a:r>
              <a:rPr lang="cs-CZ" dirty="0" err="1" smtClean="0"/>
              <a:t>Licensing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endParaRPr lang="cs-CZ" dirty="0" smtClean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1187624" y="2172742"/>
            <a:ext cx="7704856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cs-CZ" sz="2800" b="1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1 device </a:t>
            </a:r>
            <a:r>
              <a:rPr lang="cs-CZ" sz="28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and</a:t>
            </a:r>
            <a:r>
              <a:rPr lang="cs-CZ" sz="28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</a:t>
            </a:r>
            <a:r>
              <a:rPr lang="cs-CZ" sz="2800" b="1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1 user </a:t>
            </a:r>
            <a:r>
              <a:rPr lang="cs-CZ" sz="28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can</a:t>
            </a:r>
            <a:r>
              <a:rPr lang="cs-CZ" sz="28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</a:t>
            </a:r>
            <a:r>
              <a:rPr lang="cs-CZ" sz="28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be</a:t>
            </a:r>
            <a:r>
              <a:rPr lang="cs-CZ" sz="28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</a:t>
            </a:r>
            <a:r>
              <a:rPr lang="cs-CZ" sz="28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configured</a:t>
            </a:r>
            <a:r>
              <a:rPr lang="cs-CZ" sz="28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</a:t>
            </a:r>
            <a:r>
              <a:rPr lang="cs-CZ" sz="2800" b="1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for</a:t>
            </a:r>
            <a:r>
              <a:rPr lang="cs-CZ" sz="2800" b="1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FREE</a:t>
            </a:r>
            <a:r>
              <a:rPr lang="cs-CZ" sz="28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!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cs-CZ" sz="2400" kern="0" dirty="0" smtClean="0">
              <a:solidFill>
                <a:srgbClr val="111111"/>
              </a:solidFill>
              <a:latin typeface="Verdana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cs-CZ" sz="28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Packages</a:t>
            </a:r>
            <a:r>
              <a:rPr lang="cs-CZ" sz="28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</a:t>
            </a:r>
            <a:r>
              <a:rPr lang="cs-CZ" sz="28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for</a:t>
            </a:r>
            <a:r>
              <a:rPr lang="cs-CZ" sz="28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</a:t>
            </a:r>
            <a:r>
              <a:rPr lang="cs-CZ" sz="28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additional</a:t>
            </a:r>
            <a:r>
              <a:rPr lang="cs-CZ" sz="28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</a:t>
            </a:r>
            <a:r>
              <a:rPr lang="cs-CZ" sz="28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devices</a:t>
            </a:r>
            <a:r>
              <a:rPr lang="cs-CZ" sz="28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</a:t>
            </a:r>
            <a:r>
              <a:rPr lang="cs-CZ" sz="28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and</a:t>
            </a:r>
            <a:r>
              <a:rPr lang="cs-CZ" sz="28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</a:t>
            </a:r>
            <a:r>
              <a:rPr lang="cs-CZ" sz="28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users</a:t>
            </a:r>
            <a:r>
              <a:rPr lang="cs-CZ" sz="28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: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cs-CZ" sz="1000" kern="0" dirty="0" smtClean="0">
              <a:solidFill>
                <a:srgbClr val="111111"/>
              </a:solidFill>
              <a:latin typeface="Verdana" pitchFamily="34" charset="0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 typeface="Verdana" pitchFamily="34" charset="0"/>
              <a:buChar char="−"/>
            </a:pPr>
            <a:r>
              <a:rPr lang="cs-CZ" sz="24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91379040 – </a:t>
            </a:r>
            <a:r>
              <a:rPr lang="cs-CZ" sz="24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license</a:t>
            </a:r>
            <a:r>
              <a:rPr lang="cs-CZ" sz="24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to </a:t>
            </a:r>
            <a:r>
              <a:rPr lang="cs-CZ" sz="2400" b="1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add</a:t>
            </a:r>
            <a:r>
              <a:rPr lang="cs-CZ" sz="2400" b="1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5 </a:t>
            </a:r>
            <a:r>
              <a:rPr lang="cs-CZ" sz="2400" b="1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devices</a:t>
            </a:r>
            <a:endParaRPr lang="cs-CZ" sz="2400" b="1" kern="0" dirty="0" smtClean="0">
              <a:solidFill>
                <a:srgbClr val="111111"/>
              </a:solidFill>
              <a:latin typeface="Verdana" pitchFamily="34" charset="0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 typeface="Verdana" pitchFamily="34" charset="0"/>
              <a:buChar char="−"/>
            </a:pPr>
            <a:endParaRPr lang="cs-CZ" sz="1000" kern="0" dirty="0" smtClean="0">
              <a:solidFill>
                <a:srgbClr val="111111"/>
              </a:solidFill>
              <a:latin typeface="Verdana" pitchFamily="34" charset="0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 typeface="Verdana" pitchFamily="34" charset="0"/>
              <a:buChar char="−"/>
            </a:pPr>
            <a:r>
              <a:rPr lang="cs-CZ" sz="24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91379041 – </a:t>
            </a:r>
            <a:r>
              <a:rPr lang="cs-CZ" sz="24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license</a:t>
            </a:r>
            <a:r>
              <a:rPr lang="cs-CZ" sz="24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to </a:t>
            </a:r>
            <a:r>
              <a:rPr lang="cs-CZ" sz="2400" b="1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add</a:t>
            </a:r>
            <a:r>
              <a:rPr lang="cs-CZ" sz="2400" b="1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25 </a:t>
            </a:r>
            <a:r>
              <a:rPr lang="cs-CZ" sz="2400" b="1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users</a:t>
            </a:r>
            <a:r>
              <a:rPr lang="cs-CZ" sz="2400" b="1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</a:t>
            </a:r>
            <a:r>
              <a:rPr lang="cs-CZ" sz="24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for</a:t>
            </a:r>
            <a:r>
              <a:rPr lang="cs-CZ" sz="24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</a:t>
            </a:r>
            <a:r>
              <a:rPr lang="cs-CZ" sz="24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Attendance</a:t>
            </a:r>
            <a:r>
              <a:rPr lang="cs-CZ" sz="24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</a:t>
            </a:r>
            <a:r>
              <a:rPr lang="cs-CZ" sz="24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and</a:t>
            </a:r>
            <a:r>
              <a:rPr lang="cs-CZ" sz="24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Presence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Zástupný symbol pro obsah 2"/>
          <p:cNvSpPr>
            <a:spLocks noGrp="1"/>
          </p:cNvSpPr>
          <p:nvPr>
            <p:ph idx="1"/>
          </p:nvPr>
        </p:nvSpPr>
        <p:spPr>
          <a:xfrm>
            <a:off x="179388" y="1988840"/>
            <a:ext cx="8964612" cy="4464050"/>
          </a:xfrm>
        </p:spPr>
        <p:txBody>
          <a:bodyPr/>
          <a:lstStyle/>
          <a:p>
            <a:r>
              <a:rPr lang="en-US" dirty="0" smtClean="0"/>
              <a:t>Reader</a:t>
            </a:r>
            <a:r>
              <a:rPr lang="cs-CZ" dirty="0" smtClean="0"/>
              <a:t>s</a:t>
            </a:r>
            <a:r>
              <a:rPr lang="en-US" dirty="0" smtClean="0"/>
              <a:t> </a:t>
            </a:r>
          </a:p>
          <a:p>
            <a:pPr>
              <a:buFontTx/>
              <a:buNone/>
            </a:pPr>
            <a:endParaRPr lang="en-US" sz="3400" dirty="0" smtClean="0"/>
          </a:p>
          <a:p>
            <a:r>
              <a:rPr lang="en-US" dirty="0" smtClean="0"/>
              <a:t>Door / Central controller</a:t>
            </a:r>
          </a:p>
          <a:p>
            <a:pPr>
              <a:buFontTx/>
              <a:buNone/>
            </a:pPr>
            <a:endParaRPr lang="en-US" sz="3400" dirty="0" smtClean="0"/>
          </a:p>
          <a:p>
            <a:r>
              <a:rPr lang="en-US" dirty="0" smtClean="0"/>
              <a:t>Wiring + Power </a:t>
            </a:r>
          </a:p>
          <a:p>
            <a:endParaRPr lang="en-US" sz="3600" dirty="0" smtClean="0"/>
          </a:p>
          <a:p>
            <a:r>
              <a:rPr lang="en-US" dirty="0" smtClean="0"/>
              <a:t>Peripherals 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endParaRPr lang="cs-CZ" dirty="0" smtClean="0"/>
          </a:p>
        </p:txBody>
      </p:sp>
      <p:grpSp>
        <p:nvGrpSpPr>
          <p:cNvPr id="17" name="Skupina 16"/>
          <p:cNvGrpSpPr/>
          <p:nvPr/>
        </p:nvGrpSpPr>
        <p:grpSpPr>
          <a:xfrm>
            <a:off x="2627784" y="1700808"/>
            <a:ext cx="6516216" cy="4824536"/>
            <a:chOff x="2627784" y="1700808"/>
            <a:chExt cx="6516216" cy="4824536"/>
          </a:xfrm>
        </p:grpSpPr>
        <p:pic>
          <p:nvPicPr>
            <p:cNvPr id="3080" name="Picture 8" descr="image3455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5303093"/>
              <a:ext cx="1728788" cy="90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8" descr="http://www.smartrdistribution.com/userdata/PRODPIC-64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44804" y="5231655"/>
              <a:ext cx="1127125" cy="107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" name="Picture 14" descr="image35206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80582" y="3779688"/>
              <a:ext cx="2087562" cy="1233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Picture 2" descr="image3212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27784" y="1773833"/>
              <a:ext cx="1079500" cy="1214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4" descr="image32379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56438" y="1916113"/>
              <a:ext cx="2087562" cy="227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6" descr="image2921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96171" y="5093419"/>
              <a:ext cx="1747837" cy="143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10" descr="image32377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71306" y="2431157"/>
              <a:ext cx="1504950" cy="128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12" descr="image32325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300192" y="4005064"/>
              <a:ext cx="457200" cy="82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16" descr="image32121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23184" y="1700808"/>
              <a:ext cx="887412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668344" y="5301208"/>
              <a:ext cx="1314450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Nadpis 1"/>
          <p:cNvSpPr txBox="1">
            <a:spLocks/>
          </p:cNvSpPr>
          <p:nvPr/>
        </p:nvSpPr>
        <p:spPr bwMode="auto">
          <a:xfrm>
            <a:off x="2627313" y="620713"/>
            <a:ext cx="6121151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dirty="0" smtClean="0">
                <a:ln>
                  <a:noFill/>
                </a:ln>
                <a:solidFill>
                  <a:srgbClr val="005599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Traditional access control systems</a:t>
            </a:r>
            <a:br>
              <a:rPr kumimoji="0" lang="en-US" sz="2400" b="1" i="0" u="none" strike="noStrike" kern="0" cap="none" spc="0" normalizeH="0" baseline="0" dirty="0" smtClean="0">
                <a:ln>
                  <a:noFill/>
                </a:ln>
                <a:solidFill>
                  <a:srgbClr val="005599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en-US" sz="2400" i="0" u="none" strike="noStrike" kern="0" cap="none" spc="0" normalizeH="0" baseline="0" dirty="0" smtClean="0">
                <a:ln>
                  <a:noFill/>
                </a:ln>
                <a:solidFill>
                  <a:srgbClr val="005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Components </a:t>
            </a:r>
            <a:r>
              <a:rPr lang="en-US" sz="2400" kern="0" dirty="0" smtClean="0">
                <a:solidFill>
                  <a:srgbClr val="005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+mj-cs"/>
              </a:rPr>
              <a:t>&amp; topology</a:t>
            </a:r>
            <a:endParaRPr kumimoji="0" lang="en-US" sz="2400" i="0" u="none" strike="noStrike" kern="0" cap="none" spc="0" normalizeH="0" baseline="0" dirty="0" smtClean="0">
              <a:ln>
                <a:noFill/>
              </a:ln>
              <a:solidFill>
                <a:srgbClr val="0055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6" name="Picture 2" descr="http://www.sunbeltsys.com/images/Access%20Controls/acs_sys_mn_ctrlr_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7021" y="1772816"/>
            <a:ext cx="8231443" cy="477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cs-CZ" sz="3000" dirty="0" smtClean="0">
              <a:solidFill>
                <a:srgbClr val="298FCD"/>
              </a:solidFill>
              <a:ea typeface="+mj-ea"/>
              <a:cs typeface="+mj-cs"/>
            </a:endParaRPr>
          </a:p>
          <a:p>
            <a:pPr lvl="0" algn="ctr">
              <a:buNone/>
              <a:defRPr/>
            </a:pPr>
            <a:r>
              <a:rPr lang="cs-CZ" sz="3600" b="1" cap="small" dirty="0" err="1" smtClean="0">
                <a:solidFill>
                  <a:srgbClr val="005599"/>
                </a:solidFill>
              </a:rPr>
              <a:t>Thank</a:t>
            </a:r>
            <a:r>
              <a:rPr lang="cs-CZ" sz="3600" b="1" cap="small" dirty="0" smtClean="0">
                <a:solidFill>
                  <a:srgbClr val="005599"/>
                </a:solidFill>
              </a:rPr>
              <a:t> </a:t>
            </a:r>
            <a:r>
              <a:rPr lang="cs-CZ" sz="3600" b="1" cap="small" dirty="0" err="1" smtClean="0">
                <a:solidFill>
                  <a:srgbClr val="005599"/>
                </a:solidFill>
              </a:rPr>
              <a:t>you</a:t>
            </a:r>
            <a:r>
              <a:rPr lang="cs-CZ" sz="3600" b="1" cap="small" dirty="0" smtClean="0">
                <a:solidFill>
                  <a:srgbClr val="005599"/>
                </a:solidFill>
              </a:rPr>
              <a:t> </a:t>
            </a:r>
            <a:r>
              <a:rPr lang="cs-CZ" sz="3600" b="1" cap="small" dirty="0" err="1" smtClean="0">
                <a:solidFill>
                  <a:srgbClr val="005599"/>
                </a:solidFill>
              </a:rPr>
              <a:t>for</a:t>
            </a:r>
            <a:r>
              <a:rPr lang="cs-CZ" sz="3600" b="1" cap="small" dirty="0" smtClean="0">
                <a:solidFill>
                  <a:srgbClr val="005599"/>
                </a:solidFill>
              </a:rPr>
              <a:t> </a:t>
            </a:r>
            <a:r>
              <a:rPr lang="cs-CZ" sz="3600" b="1" cap="small" dirty="0" err="1" smtClean="0">
                <a:solidFill>
                  <a:srgbClr val="005599"/>
                </a:solidFill>
              </a:rPr>
              <a:t>your</a:t>
            </a:r>
            <a:r>
              <a:rPr lang="cs-CZ" sz="3600" b="1" cap="small" dirty="0" smtClean="0">
                <a:solidFill>
                  <a:srgbClr val="005599"/>
                </a:solidFill>
              </a:rPr>
              <a:t> </a:t>
            </a:r>
            <a:r>
              <a:rPr lang="cs-CZ" sz="3600" b="1" cap="small" dirty="0" err="1" smtClean="0">
                <a:solidFill>
                  <a:srgbClr val="005599"/>
                </a:solidFill>
              </a:rPr>
              <a:t>attention</a:t>
            </a:r>
            <a:endParaRPr lang="cs-CZ" sz="3600" b="1" dirty="0" smtClean="0">
              <a:solidFill>
                <a:srgbClr val="005599"/>
              </a:solidFill>
            </a:endParaRPr>
          </a:p>
          <a:p>
            <a:pPr lvl="0" algn="ctr">
              <a:buNone/>
              <a:defRPr/>
            </a:pPr>
            <a:endParaRPr lang="cs-CZ" dirty="0" smtClean="0"/>
          </a:p>
          <a:p>
            <a:pPr lvl="0" algn="ctr">
              <a:buNone/>
              <a:defRPr/>
            </a:pPr>
            <a:r>
              <a:rPr lang="cs-CZ" dirty="0" err="1" smtClean="0"/>
              <a:t>Contact</a:t>
            </a:r>
            <a:r>
              <a:rPr lang="cs-CZ" dirty="0" smtClean="0"/>
              <a:t> </a:t>
            </a:r>
            <a:r>
              <a:rPr lang="cs-CZ" dirty="0" err="1" smtClean="0"/>
              <a:t>us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:</a:t>
            </a:r>
          </a:p>
          <a:p>
            <a:pPr lvl="0" algn="ctr">
              <a:buNone/>
              <a:defRPr/>
            </a:pPr>
            <a:r>
              <a:rPr lang="cs-CZ" sz="3200" kern="1200" dirty="0" err="1" smtClean="0">
                <a:solidFill>
                  <a:schemeClr val="tx1"/>
                </a:solidFill>
                <a:hlinkClick r:id="rId2"/>
              </a:rPr>
              <a:t>sales</a:t>
            </a:r>
            <a:r>
              <a:rPr lang="cs-CZ" sz="3200" kern="1200" dirty="0" smtClean="0">
                <a:solidFill>
                  <a:schemeClr val="tx1"/>
                </a:solidFill>
                <a:hlinkClick r:id="rId2"/>
              </a:rPr>
              <a:t>@2n.cz</a:t>
            </a:r>
            <a:r>
              <a:rPr lang="cs-CZ" sz="3200" kern="1200" dirty="0" smtClean="0">
                <a:solidFill>
                  <a:schemeClr val="tx1"/>
                </a:solidFill>
                <a:hlinkClick r:id="rId3"/>
              </a:rPr>
              <a:t> </a:t>
            </a:r>
          </a:p>
          <a:p>
            <a:pPr>
              <a:buFontTx/>
              <a:buNone/>
              <a:defRPr/>
            </a:pPr>
            <a:endParaRPr lang="cs-CZ" dirty="0" smtClean="0"/>
          </a:p>
          <a:p>
            <a:pPr algn="ctr">
              <a:buFontTx/>
              <a:buNone/>
              <a:defRPr/>
            </a:pPr>
            <a:endParaRPr lang="en-GB" sz="1500" dirty="0" smtClean="0"/>
          </a:p>
          <a:p>
            <a:pPr>
              <a:buFontTx/>
              <a:buNone/>
              <a:defRPr/>
            </a:pP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900113" y="2348880"/>
            <a:ext cx="7560319" cy="3992563"/>
          </a:xfrm>
        </p:spPr>
        <p:txBody>
          <a:bodyPr/>
          <a:lstStyle/>
          <a:p>
            <a:r>
              <a:rPr lang="en-US" dirty="0" smtClean="0"/>
              <a:t>Configured via thick client</a:t>
            </a:r>
            <a:endParaRPr lang="cs-CZ" dirty="0" smtClean="0"/>
          </a:p>
          <a:p>
            <a:pPr lvl="1"/>
            <a:r>
              <a:rPr lang="cs-CZ" sz="2400" dirty="0" err="1" smtClean="0"/>
              <a:t>Need</a:t>
            </a:r>
            <a:r>
              <a:rPr lang="cs-CZ" sz="2400" dirty="0" smtClean="0"/>
              <a:t> to </a:t>
            </a:r>
            <a:r>
              <a:rPr lang="cs-CZ" sz="2400" dirty="0" err="1" smtClean="0"/>
              <a:t>install</a:t>
            </a:r>
            <a:r>
              <a:rPr lang="cs-CZ" sz="2400" dirty="0" smtClean="0"/>
              <a:t> </a:t>
            </a:r>
            <a:r>
              <a:rPr lang="cs-CZ" sz="2400" dirty="0" err="1" smtClean="0"/>
              <a:t>special</a:t>
            </a:r>
            <a:r>
              <a:rPr lang="cs-CZ" sz="2400" dirty="0" smtClean="0"/>
              <a:t> program to PC</a:t>
            </a:r>
          </a:p>
          <a:p>
            <a:endParaRPr lang="cs-CZ" dirty="0" smtClean="0"/>
          </a:p>
          <a:p>
            <a:r>
              <a:rPr lang="cs-CZ" dirty="0" err="1" smtClean="0"/>
              <a:t>Designed</a:t>
            </a:r>
            <a:r>
              <a:rPr lang="cs-CZ" dirty="0" smtClean="0"/>
              <a:t> </a:t>
            </a:r>
            <a:r>
              <a:rPr lang="cs-CZ" dirty="0" err="1" smtClean="0"/>
              <a:t>mainly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trained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endParaRPr lang="cs-CZ" dirty="0" smtClean="0"/>
          </a:p>
          <a:p>
            <a:pPr lvl="1"/>
            <a:r>
              <a:rPr lang="cs-CZ" sz="2400" dirty="0" smtClean="0"/>
              <a:t>Non-</a:t>
            </a:r>
            <a:r>
              <a:rPr lang="cs-CZ" sz="2400" dirty="0" err="1" smtClean="0"/>
              <a:t>intuitive</a:t>
            </a:r>
            <a:r>
              <a:rPr lang="cs-CZ" sz="2400" dirty="0" smtClean="0"/>
              <a:t> </a:t>
            </a:r>
            <a:r>
              <a:rPr lang="cs-CZ" sz="2400" dirty="0" err="1" smtClean="0"/>
              <a:t>system</a:t>
            </a:r>
            <a:endParaRPr lang="cs-CZ" sz="2400" dirty="0" smtClean="0"/>
          </a:p>
          <a:p>
            <a:pPr lvl="1"/>
            <a:endParaRPr lang="cs-CZ" sz="2400" dirty="0" smtClean="0"/>
          </a:p>
          <a:p>
            <a:pPr lvl="1"/>
            <a:endParaRPr lang="cs-CZ" sz="2400" dirty="0" smtClean="0"/>
          </a:p>
          <a:p>
            <a:endParaRPr lang="cs-CZ" dirty="0" smtClean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627313" y="620713"/>
            <a:ext cx="6121151" cy="1079500"/>
          </a:xfrm>
        </p:spPr>
        <p:txBody>
          <a:bodyPr/>
          <a:lstStyle/>
          <a:p>
            <a:r>
              <a:rPr lang="en-US" sz="2400" dirty="0" smtClean="0"/>
              <a:t>Traditional access control systems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Configuration</a:t>
            </a:r>
            <a:r>
              <a:rPr lang="cs-CZ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endParaRPr lang="cs-CZ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6" descr="http://www.dorlet.com/control/..%5CDOCS%5CSOFT-ACC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884368" cy="59132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627313" y="620713"/>
            <a:ext cx="6121151" cy="1079500"/>
          </a:xfrm>
        </p:spPr>
        <p:txBody>
          <a:bodyPr/>
          <a:lstStyle/>
          <a:p>
            <a:r>
              <a:rPr lang="en-US" sz="2400" dirty="0" smtClean="0"/>
              <a:t>Traditional access control systems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r>
              <a:rPr lang="cs-CZ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cs-CZ" sz="2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disadvantages</a:t>
            </a:r>
            <a:endParaRPr lang="cs-CZ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1043608" y="1988840"/>
            <a:ext cx="6948487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Installation</a:t>
            </a:r>
            <a:endParaRPr kumimoji="0" lang="cs-CZ" sz="2800" b="0" i="0" u="none" strike="noStrike" kern="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 typeface="Verdana" pitchFamily="34" charset="0"/>
              <a:buChar char="−"/>
              <a:defRPr/>
            </a:pPr>
            <a:r>
              <a:rPr lang="cs-CZ" sz="24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Lots</a:t>
            </a:r>
            <a:r>
              <a:rPr lang="cs-CZ" sz="24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</a:t>
            </a:r>
            <a:r>
              <a:rPr lang="cs-CZ" sz="24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of</a:t>
            </a:r>
            <a:r>
              <a:rPr lang="cs-CZ" sz="24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</a:t>
            </a:r>
            <a:r>
              <a:rPr lang="cs-CZ" sz="24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devices</a:t>
            </a:r>
            <a:r>
              <a:rPr lang="cs-CZ" sz="24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, </a:t>
            </a:r>
            <a:r>
              <a:rPr lang="cs-CZ" sz="24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controllers</a:t>
            </a:r>
            <a:r>
              <a:rPr lang="cs-CZ" sz="24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,     </a:t>
            </a:r>
            <a:r>
              <a:rPr lang="cs-CZ" sz="24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splitters</a:t>
            </a:r>
            <a:r>
              <a:rPr lang="cs-CZ" sz="24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</a:t>
            </a:r>
            <a:r>
              <a:rPr lang="cs-CZ" sz="24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and</a:t>
            </a:r>
            <a:r>
              <a:rPr lang="cs-CZ" sz="24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</a:t>
            </a:r>
            <a:r>
              <a:rPr lang="cs-CZ" sz="24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proprietary</a:t>
            </a:r>
            <a:r>
              <a:rPr lang="cs-CZ" sz="24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</a:t>
            </a:r>
            <a:r>
              <a:rPr lang="cs-CZ" sz="24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wiring</a:t>
            </a:r>
            <a:endParaRPr lang="cs-CZ" sz="2400" kern="0" dirty="0" smtClean="0">
              <a:solidFill>
                <a:srgbClr val="111111"/>
              </a:solidFill>
              <a:latin typeface="Verdana" pitchFamily="34" charset="0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 typeface="Verdana" pitchFamily="34" charset="0"/>
              <a:buChar char="−"/>
              <a:defRPr/>
            </a:pPr>
            <a:endParaRPr lang="cs-CZ" sz="1400" kern="0" dirty="0" smtClean="0">
              <a:solidFill>
                <a:srgbClr val="111111"/>
              </a:solidFill>
              <a:latin typeface="Verdana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Users</a:t>
            </a:r>
            <a:endParaRPr lang="cs-CZ" sz="2800" kern="0" dirty="0" smtClean="0">
              <a:solidFill>
                <a:srgbClr val="111111"/>
              </a:solidFill>
              <a:latin typeface="Verdana" pitchFamily="34" charset="0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 typeface="Verdana" pitchFamily="34" charset="0"/>
              <a:buChar char="−"/>
              <a:defRPr/>
            </a:pPr>
            <a:r>
              <a:rPr lang="cs-CZ" sz="24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User </a:t>
            </a:r>
            <a:r>
              <a:rPr lang="cs-CZ" sz="24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database</a:t>
            </a:r>
            <a:r>
              <a:rPr lang="cs-CZ" sz="24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</a:t>
            </a:r>
            <a:r>
              <a:rPr lang="cs-CZ" sz="24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stored</a:t>
            </a:r>
            <a:r>
              <a:rPr lang="cs-CZ" sz="24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in </a:t>
            </a:r>
            <a:r>
              <a:rPr lang="cs-CZ" sz="24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controllers</a:t>
            </a:r>
            <a:r>
              <a:rPr lang="cs-CZ" sz="24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</a:t>
            </a:r>
            <a:r>
              <a:rPr lang="cs-CZ" sz="24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or</a:t>
            </a:r>
            <a:r>
              <a:rPr lang="cs-CZ" sz="24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in master </a:t>
            </a:r>
            <a:r>
              <a:rPr lang="cs-CZ" sz="24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units</a:t>
            </a:r>
            <a:endParaRPr lang="cs-CZ" sz="2400" kern="0" dirty="0" smtClean="0">
              <a:solidFill>
                <a:srgbClr val="111111"/>
              </a:solidFill>
              <a:latin typeface="Verdana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cs-CZ" sz="1400" b="0" i="0" u="none" strike="noStrike" kern="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8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Security</a:t>
            </a:r>
            <a:r>
              <a:rPr lang="cs-CZ" sz="28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</a:t>
            </a:r>
          </a:p>
          <a:p>
            <a:pPr marL="800100" marR="0" lvl="1" indent="-342900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 typeface="Verdana" pitchFamily="34" charset="0"/>
              <a:buChar char="−"/>
              <a:tabLst/>
              <a:defRPr/>
            </a:pPr>
            <a:r>
              <a:rPr lang="cs-CZ" sz="24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Central</a:t>
            </a:r>
            <a:r>
              <a:rPr lang="cs-CZ" sz="24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point </a:t>
            </a:r>
            <a:r>
              <a:rPr lang="cs-CZ" sz="24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of</a:t>
            </a:r>
            <a:r>
              <a:rPr lang="cs-CZ" sz="24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</a:t>
            </a:r>
            <a:r>
              <a:rPr lang="cs-CZ" sz="24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failure</a:t>
            </a:r>
            <a:endParaRPr lang="cs-CZ" sz="2400" kern="0" dirty="0" smtClean="0">
              <a:solidFill>
                <a:srgbClr val="111111"/>
              </a:solidFill>
              <a:latin typeface="Verdana" pitchFamily="34" charset="0"/>
              <a:cs typeface="+mn-cs"/>
            </a:endParaRPr>
          </a:p>
          <a:p>
            <a:pPr marL="800100" marR="0" lvl="1" indent="-342900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 typeface="Verdana" pitchFamily="34" charset="0"/>
              <a:buChar char="−"/>
              <a:tabLst/>
              <a:defRPr/>
            </a:pPr>
            <a:r>
              <a:rPr lang="cs-CZ" sz="24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Difficult</a:t>
            </a:r>
            <a:r>
              <a:rPr lang="cs-CZ" sz="24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</a:t>
            </a:r>
            <a:r>
              <a:rPr lang="cs-CZ" sz="24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remote</a:t>
            </a:r>
            <a:r>
              <a:rPr lang="cs-CZ" sz="24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</a:t>
            </a:r>
            <a:r>
              <a:rPr lang="cs-CZ" sz="24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moniroting</a:t>
            </a:r>
            <a:endParaRPr lang="cs-CZ" sz="2400" kern="0" dirty="0" smtClean="0">
              <a:solidFill>
                <a:srgbClr val="111111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2730" y="1628800"/>
            <a:ext cx="18097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2627313" y="620713"/>
            <a:ext cx="6516687" cy="1079500"/>
          </a:xfrm>
        </p:spPr>
        <p:txBody>
          <a:bodyPr/>
          <a:lstStyle/>
          <a:p>
            <a:r>
              <a:rPr lang="en-US" sz="3400" dirty="0" smtClean="0"/>
              <a:t>2N</a:t>
            </a:r>
            <a:r>
              <a:rPr lang="en-US" sz="3400" baseline="30000" dirty="0" smtClean="0"/>
              <a:t>®</a:t>
            </a:r>
            <a:r>
              <a:rPr lang="en-US" sz="3400" dirty="0" smtClean="0"/>
              <a:t> Access </a:t>
            </a:r>
            <a:r>
              <a:rPr lang="cs-CZ" sz="3400" dirty="0" err="1" smtClean="0"/>
              <a:t>Commander</a:t>
            </a:r>
            <a:endParaRPr lang="cs-CZ" sz="34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5562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2627313" y="620713"/>
            <a:ext cx="5616575" cy="1079500"/>
          </a:xfrm>
        </p:spPr>
        <p:txBody>
          <a:bodyPr/>
          <a:lstStyle/>
          <a:p>
            <a:r>
              <a:rPr lang="en-US" dirty="0" smtClean="0"/>
              <a:t>Basic</a:t>
            </a:r>
            <a:r>
              <a:rPr lang="cs-CZ" dirty="0" smtClean="0"/>
              <a:t> </a:t>
            </a:r>
            <a:r>
              <a:rPr lang="cs-CZ" dirty="0" err="1" smtClean="0"/>
              <a:t>description</a:t>
            </a:r>
            <a:endParaRPr lang="cs-CZ" dirty="0" smtClean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1187624" y="2172742"/>
            <a:ext cx="7632848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sz="28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New software </a:t>
            </a:r>
            <a:r>
              <a:rPr lang="cs-CZ" sz="28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tool</a:t>
            </a:r>
            <a:r>
              <a:rPr lang="cs-CZ" sz="28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</a:t>
            </a:r>
            <a:r>
              <a:rPr lang="cs-CZ" sz="28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for</a:t>
            </a:r>
            <a:r>
              <a:rPr lang="cs-CZ" sz="28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</a:t>
            </a:r>
            <a:r>
              <a:rPr lang="cs-CZ" sz="2800" b="1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Access </a:t>
            </a:r>
            <a:r>
              <a:rPr lang="cs-CZ" sz="2800" b="1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Control</a:t>
            </a:r>
            <a:r>
              <a:rPr lang="en-GB" sz="2800" b="1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</a:t>
            </a:r>
            <a:r>
              <a:rPr lang="cs-CZ" sz="2800" b="1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management</a:t>
            </a:r>
            <a:r>
              <a:rPr lang="cs-CZ" sz="28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</a:t>
            </a:r>
            <a:r>
              <a:rPr lang="cs-CZ" sz="28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from</a:t>
            </a:r>
            <a:r>
              <a:rPr lang="cs-CZ" sz="28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2N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cs-CZ" sz="1800" kern="0" dirty="0" smtClean="0">
              <a:solidFill>
                <a:srgbClr val="111111"/>
              </a:solidFill>
              <a:latin typeface="Verdana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cs-CZ" sz="2800" b="1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Pure</a:t>
            </a:r>
            <a:r>
              <a:rPr lang="cs-CZ" sz="2800" b="1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IP </a:t>
            </a:r>
            <a:r>
              <a:rPr lang="cs-CZ" sz="2800" b="1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system</a:t>
            </a:r>
            <a:endParaRPr lang="cs-CZ" sz="2800" b="1" kern="0" dirty="0" smtClean="0">
              <a:solidFill>
                <a:srgbClr val="111111"/>
              </a:solidFill>
              <a:latin typeface="Verdana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cs-CZ" sz="1800" kern="0" dirty="0" smtClean="0">
              <a:solidFill>
                <a:srgbClr val="111111"/>
              </a:solidFill>
              <a:latin typeface="Verdana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cs-CZ" sz="28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Simple</a:t>
            </a:r>
            <a:r>
              <a:rPr lang="cs-CZ" sz="28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</a:t>
            </a:r>
            <a:r>
              <a:rPr lang="cs-CZ" sz="28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and</a:t>
            </a:r>
            <a:r>
              <a:rPr lang="cs-CZ" sz="28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</a:t>
            </a:r>
            <a:r>
              <a:rPr lang="cs-CZ" sz="28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intuitive</a:t>
            </a:r>
            <a:r>
              <a:rPr lang="cs-CZ" sz="28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</a:t>
            </a:r>
            <a:r>
              <a:rPr lang="cs-CZ" sz="2800" b="1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web interface </a:t>
            </a:r>
            <a:r>
              <a:rPr lang="cs-CZ" sz="2800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with</a:t>
            </a:r>
            <a:r>
              <a:rPr lang="cs-CZ" sz="28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 </a:t>
            </a:r>
            <a:r>
              <a:rPr lang="cs-CZ" sz="2800" b="1" kern="0" dirty="0" err="1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wizard</a:t>
            </a:r>
            <a:endParaRPr lang="cs-CZ" sz="2800" b="1" kern="0" dirty="0" smtClean="0">
              <a:solidFill>
                <a:srgbClr val="111111"/>
              </a:solidFill>
              <a:latin typeface="Verdana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1800" kern="0" dirty="0" smtClean="0">
              <a:solidFill>
                <a:srgbClr val="111111"/>
              </a:solidFill>
              <a:latin typeface="Verdana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1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Easy to operate </a:t>
            </a:r>
            <a:r>
              <a:rPr lang="en-US" sz="28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by non professionals</a:t>
            </a:r>
            <a:endParaRPr lang="cs-CZ" sz="2800" kern="0" dirty="0" smtClean="0">
              <a:solidFill>
                <a:srgbClr val="111111"/>
              </a:solidFill>
              <a:latin typeface="Verdana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2627313" y="620713"/>
            <a:ext cx="5616575" cy="1079500"/>
          </a:xfrm>
        </p:spPr>
        <p:txBody>
          <a:bodyPr/>
          <a:lstStyle/>
          <a:p>
            <a:r>
              <a:rPr lang="en-GB" dirty="0" smtClean="0"/>
              <a:t>T</a:t>
            </a:r>
            <a:r>
              <a:rPr lang="cs-CZ" dirty="0" err="1" smtClean="0"/>
              <a:t>ypical</a:t>
            </a:r>
            <a:r>
              <a:rPr lang="cs-CZ" dirty="0" smtClean="0"/>
              <a:t> </a:t>
            </a:r>
            <a:r>
              <a:rPr lang="cs-CZ" dirty="0" err="1" smtClean="0"/>
              <a:t>usage</a:t>
            </a:r>
            <a:endParaRPr lang="cs-CZ" dirty="0" smtClean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2483768" y="2172742"/>
            <a:ext cx="6768752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b="1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Setup &amp; monitoring </a:t>
            </a:r>
            <a:r>
              <a:rPr lang="en-US" sz="2800" kern="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of access control system</a:t>
            </a:r>
            <a:r>
              <a:rPr lang="en-US" sz="2800" dirty="0" smtClean="0"/>
              <a:t>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cs-CZ" sz="2800" kern="0" dirty="0" smtClean="0">
              <a:solidFill>
                <a:srgbClr val="111111"/>
              </a:solidFill>
              <a:latin typeface="Verdana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Bulk setup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of </a:t>
            </a:r>
            <a:r>
              <a:rPr kumimoji="0" lang="cs-CZ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Helios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IP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intercoms </a:t>
            </a:r>
            <a:r>
              <a:rPr kumimoji="0" lang="cs-CZ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and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2N</a:t>
            </a:r>
            <a:r>
              <a:rPr lang="cs-CZ" sz="2800" kern="0" baseline="30000" dirty="0" smtClean="0">
                <a:solidFill>
                  <a:srgbClr val="111111"/>
                </a:solidFill>
                <a:latin typeface="Verdana" pitchFamily="34" charset="0"/>
                <a:cs typeface="+mn-cs"/>
              </a:rPr>
              <a:t>®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Access </a:t>
            </a:r>
            <a:r>
              <a:rPr kumimoji="0" lang="cs-CZ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Units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Integrated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attendance system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84" y="3068960"/>
            <a:ext cx="23766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5496" y="2276872"/>
            <a:ext cx="18192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ovací čára 9"/>
          <p:cNvCxnSpPr>
            <a:cxnSpLocks noChangeShapeType="1"/>
          </p:cNvCxnSpPr>
          <p:nvPr/>
        </p:nvCxnSpPr>
        <p:spPr bwMode="auto">
          <a:xfrm>
            <a:off x="5868144" y="2852936"/>
            <a:ext cx="1368152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238376"/>
            <a:ext cx="2990407" cy="338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1385" y="2060848"/>
            <a:ext cx="2390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>
            <a:cxnSpLocks noChangeShapeType="1"/>
          </p:cNvCxnSpPr>
          <p:nvPr/>
        </p:nvCxnSpPr>
        <p:spPr bwMode="auto">
          <a:xfrm>
            <a:off x="1619250" y="2875805"/>
            <a:ext cx="2016125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2643088" y="621308"/>
            <a:ext cx="5961360" cy="1079500"/>
          </a:xfrm>
        </p:spPr>
        <p:txBody>
          <a:bodyPr/>
          <a:lstStyle/>
          <a:p>
            <a:r>
              <a:rPr lang="cs-CZ" dirty="0" smtClean="0"/>
              <a:t>2N </a:t>
            </a:r>
            <a:r>
              <a:rPr lang="en-US" dirty="0" smtClean="0"/>
              <a:t>access control systems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</a:t>
            </a:r>
            <a:r>
              <a:rPr lang="cs-CZ" sz="2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connection</a:t>
            </a: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peripherals</a:t>
            </a:r>
            <a:endParaRPr lang="cs-CZ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3" y="2269864"/>
            <a:ext cx="1080120" cy="127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627313" y="620713"/>
            <a:ext cx="6121151" cy="1079500"/>
          </a:xfrm>
        </p:spPr>
        <p:txBody>
          <a:bodyPr/>
          <a:lstStyle/>
          <a:p>
            <a:r>
              <a:rPr lang="cs-CZ" dirty="0" smtClean="0"/>
              <a:t>2N </a:t>
            </a:r>
            <a:r>
              <a:rPr lang="en-US" dirty="0" smtClean="0"/>
              <a:t>access control systems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Topology</a:t>
            </a:r>
            <a:r>
              <a:rPr lang="cs-CZ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roles</a:t>
            </a:r>
            <a:endParaRPr lang="cs-CZ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260" y="1751608"/>
            <a:ext cx="604915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CE 57 Condensed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 CE 57 Condensed" pitchFamily="82" charset="0"/>
          </a:defRPr>
        </a:defPPr>
      </a:lstStyle>
    </a:lnDef>
  </a:objectDefaults>
  <a:extraClrSchemeLst>
    <a:extraClrScheme>
      <a:clrScheme name="star-g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-g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-g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-g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-g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-g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-g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-g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-g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-g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-g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-g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2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11412</TotalTime>
  <Words>429</Words>
  <Application>Microsoft Office PowerPoint</Application>
  <PresentationFormat>Předvádění na obrazovce (4:3)</PresentationFormat>
  <Paragraphs>137</Paragraphs>
  <Slides>20</Slides>
  <Notes>8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PowerPoint</vt:lpstr>
      <vt:lpstr> 2N® Access Commander</vt:lpstr>
      <vt:lpstr>Snímek 2</vt:lpstr>
      <vt:lpstr>Traditional access control systems Configuration tool</vt:lpstr>
      <vt:lpstr>Traditional access control systems Overview &amp; disadvantages</vt:lpstr>
      <vt:lpstr>2N® Access Commander</vt:lpstr>
      <vt:lpstr>Basic description</vt:lpstr>
      <vt:lpstr>Typical usage</vt:lpstr>
      <vt:lpstr>2N access control systems Network connection &amp; peripherals</vt:lpstr>
      <vt:lpstr>2N access control systems Topology &amp; roles</vt:lpstr>
      <vt:lpstr>Admin dashboard</vt:lpstr>
      <vt:lpstr>Integrated network scanner</vt:lpstr>
      <vt:lpstr>Device setup screen</vt:lpstr>
      <vt:lpstr>Benefits for ICT</vt:lpstr>
      <vt:lpstr>Benefits for Installers</vt:lpstr>
      <vt:lpstr>Benefits for End Users</vt:lpstr>
      <vt:lpstr>Snímek 16</vt:lpstr>
      <vt:lpstr>Snímek 17</vt:lpstr>
      <vt:lpstr>Snímek 18</vt:lpstr>
      <vt:lpstr>Licensing policy</vt:lpstr>
      <vt:lpstr>Snímek 20</vt:lpstr>
    </vt:vector>
  </TitlesOfParts>
  <Company>2N TELEKOMUNIKACE a.s.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Králová Michaela, Mgr.</dc:creator>
  <cp:lastModifiedBy>Psota Lukáš, 2N</cp:lastModifiedBy>
  <cp:revision>120</cp:revision>
  <dcterms:created xsi:type="dcterms:W3CDTF">2008-02-20T15:18:54Z</dcterms:created>
  <dcterms:modified xsi:type="dcterms:W3CDTF">2015-04-03T11:47:51Z</dcterms:modified>
</cp:coreProperties>
</file>