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4" r:id="rId2"/>
    <p:sldId id="325" r:id="rId3"/>
    <p:sldId id="330" r:id="rId4"/>
    <p:sldId id="326" r:id="rId5"/>
    <p:sldId id="327" r:id="rId6"/>
    <p:sldId id="328" r:id="rId7"/>
    <p:sldId id="331" r:id="rId8"/>
    <p:sldId id="333" r:id="rId9"/>
    <p:sldId id="329" r:id="rId10"/>
  </p:sldIdLst>
  <p:sldSz cx="9144000" cy="5143500" type="screen16x9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EAEAEA"/>
    <a:srgbClr val="F8F8F8"/>
    <a:srgbClr val="DDDDDD"/>
    <a:srgbClr val="D6DACC"/>
    <a:srgbClr val="111111"/>
    <a:srgbClr val="005599"/>
    <a:srgbClr val="FF3300"/>
    <a:srgbClr val="298FC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873" autoAdjust="0"/>
    <p:restoredTop sz="95600" autoAdjust="0"/>
  </p:normalViewPr>
  <p:slideViewPr>
    <p:cSldViewPr>
      <p:cViewPr>
        <p:scale>
          <a:sx n="110" d="100"/>
          <a:sy n="110" d="100"/>
        </p:scale>
        <p:origin x="-1644" y="-10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18E8668-7A7D-4677-A8E5-280B63C124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051872B-69DA-4B31-B781-7C26FC148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51872B-69DA-4B31-B781-7C26FC1483D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Straight</a:t>
            </a:r>
            <a:r>
              <a:rPr lang="en-US" baseline="0" dirty="0" smtClean="0"/>
              <a:t> forward solution – distributor doesn’t need to think about accessories, different combinations or finishes – solution is really one stop – take it or not.</a:t>
            </a:r>
          </a:p>
          <a:p>
            <a:r>
              <a:rPr lang="en-US" baseline="0" dirty="0" smtClean="0"/>
              <a:t>All in one box – all you need for </a:t>
            </a:r>
            <a:r>
              <a:rPr lang="en-US" baseline="0" dirty="0" err="1" smtClean="0"/>
              <a:t>installtion</a:t>
            </a:r>
            <a:r>
              <a:rPr lang="en-US" baseline="0" dirty="0" smtClean="0"/>
              <a:t> is inside one box making distribution easy and time effective </a:t>
            </a:r>
          </a:p>
          <a:p>
            <a:r>
              <a:rPr lang="en-US" baseline="0" dirty="0" smtClean="0"/>
              <a:t>3-Step installation - </a:t>
            </a:r>
            <a:r>
              <a:rPr lang="en-US" sz="1200" dirty="0" smtClean="0"/>
              <a:t>– 1.fix it to the wall 2.connect UTP cable 3.close the frame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51872B-69DA-4B31-B781-7C26FC1483D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 lang="en-US" sz="4000" b="1" cap="none" baseline="0" dirty="0">
                <a:solidFill>
                  <a:srgbClr val="005599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E35D4-53E4-4BAD-968C-332A186D81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430182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2409733"/>
            <a:ext cx="3008313" cy="2184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B977-529A-4A28-802B-D2A5EF2F6B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627784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627784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8771E-0C14-4EC2-A045-8DF41741CA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91797-A9A6-4112-83EB-A0BA97D207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7200D-6BA9-4D30-8FFB-60DD3B7837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383619"/>
            <a:ext cx="8229600" cy="3211004"/>
          </a:xfrm>
        </p:spPr>
        <p:txBody>
          <a:bodyPr/>
          <a:lstStyle/>
          <a:p>
            <a:pPr lvl="0"/>
            <a:r>
              <a:rPr lang="cs-CZ" noProof="0" smtClean="0"/>
              <a:t>Klepnutím na ikonu přidáte obrázek SmartArt.</a:t>
            </a:r>
            <a:endParaRPr lang="en-US" noProof="0" smtClean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627314" y="465516"/>
            <a:ext cx="5616575" cy="80964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171A7-2CED-4C57-AC85-21931C7A66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  <a:lvl3pP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>
              <a:buFont typeface="Verdana" pitchFamily="34" charset="0"/>
              <a:buChar char="»"/>
              <a:defRPr sz="22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E56A7-B8F2-4854-ACEC-AFBCBC518F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7784" y="1600201"/>
            <a:ext cx="5616104" cy="2994422"/>
          </a:xfrm>
        </p:spPr>
        <p:txBody>
          <a:bodyPr/>
          <a:lstStyle>
            <a:lvl2pPr>
              <a:defRPr sz="2600"/>
            </a:lvl2pPr>
            <a:lvl3pP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>
              <a:buFont typeface="Verdana" pitchFamily="34" charset="0"/>
              <a:buChar char="»"/>
              <a:defRPr sz="22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9B27D-79B7-4AE0-968B-2269CAE704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3E059-3D57-43CF-8616-554B6730D5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314" y="465516"/>
            <a:ext cx="6049143" cy="80964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29612"/>
            <a:ext cx="2170584" cy="32650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27784" y="1329612"/>
            <a:ext cx="6059016" cy="32650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4073A-9FED-48E7-8CA6-7047A6F357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29612"/>
            <a:ext cx="4038600" cy="32650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29612"/>
            <a:ext cx="4038600" cy="3265010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2D860-4057-44F4-BB15-AFACD951CD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29612"/>
            <a:ext cx="4040188" cy="3015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329612"/>
            <a:ext cx="4041775" cy="3015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27314" y="195263"/>
            <a:ext cx="5616575" cy="107989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DCFAE-6525-44AB-8851-7A8956AE35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2784A-18E8-491A-B0FA-0924663437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16654-096C-48B8-9F54-9B466C5DC5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465138"/>
            <a:ext cx="5616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34377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27313" y="4678363"/>
            <a:ext cx="1054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9838" y="4694238"/>
            <a:ext cx="34559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8850" y="4684713"/>
            <a:ext cx="9096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2798987-6E6A-42FF-9186-50DA00486D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599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5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5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5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599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8FCD"/>
          </a:solidFill>
          <a:latin typeface="Univers CE 57 Condensed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8FCD"/>
          </a:solidFill>
          <a:latin typeface="Univers CE 57 Condensed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8FCD"/>
          </a:solidFill>
          <a:latin typeface="Univers CE 57 Condensed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8FCD"/>
          </a:solidFill>
          <a:latin typeface="Univers CE 57 Condensed" pitchFamily="8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11111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11111"/>
          </a:solidFill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1111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467544" y="1347614"/>
            <a:ext cx="7772400" cy="1102519"/>
          </a:xfrm>
        </p:spPr>
        <p:txBody>
          <a:bodyPr/>
          <a:lstStyle/>
          <a:p>
            <a:pPr algn="l"/>
            <a:r>
              <a:rPr lang="en-US" dirty="0" smtClean="0"/>
              <a:t>2N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cs-CZ" dirty="0" err="1" smtClean="0"/>
              <a:t>Helios</a:t>
            </a:r>
            <a:r>
              <a:rPr lang="cs-CZ" dirty="0" smtClean="0"/>
              <a:t> IP Base</a:t>
            </a: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467544" y="2643758"/>
            <a:ext cx="6400800" cy="1314450"/>
          </a:xfrm>
        </p:spPr>
        <p:txBody>
          <a:bodyPr/>
          <a:lstStyle/>
          <a:p>
            <a:pPr algn="l"/>
            <a:r>
              <a:rPr lang="en-US" b="1" dirty="0" smtClean="0"/>
              <a:t>Sales Presentation</a:t>
            </a:r>
            <a:endParaRPr lang="cs-CZ" b="1" dirty="0"/>
          </a:p>
        </p:txBody>
      </p:sp>
      <p:pic>
        <p:nvPicPr>
          <p:cNvPr id="8" name="Picture 8" descr="C:\Data\HeliosIP\Helios IP Base\Photos\Rozklad\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04248" y="1059582"/>
            <a:ext cx="1851653" cy="35078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95486"/>
            <a:ext cx="7812360" cy="809625"/>
          </a:xfrm>
        </p:spPr>
        <p:txBody>
          <a:bodyPr/>
          <a:lstStyle/>
          <a:p>
            <a:pPr algn="ctr"/>
            <a:r>
              <a:rPr lang="en-US" dirty="0" smtClean="0"/>
              <a:t>Connection Topology</a:t>
            </a:r>
            <a:endParaRPr lang="cs-CZ" dirty="0"/>
          </a:p>
        </p:txBody>
      </p:sp>
      <p:pic>
        <p:nvPicPr>
          <p:cNvPr id="1026" name="Picture 2" descr="C:\Users\vystavel\AppData\Local\Microsoft\Windows\Temporary Internet Files\Content.Outlook\5NH5UHNK\base scheme.jpg"/>
          <p:cNvPicPr>
            <a:picLocks noChangeAspect="1" noChangeArrowheads="1"/>
          </p:cNvPicPr>
          <p:nvPr/>
        </p:nvPicPr>
        <p:blipFill>
          <a:blip r:embed="rId2" cstate="screen"/>
          <a:srcRect l="5145" t="16975" r="12536" b="16876"/>
          <a:stretch>
            <a:fillRect/>
          </a:stretch>
        </p:blipFill>
        <p:spPr bwMode="auto">
          <a:xfrm>
            <a:off x="179512" y="1131590"/>
            <a:ext cx="8064896" cy="3240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95486"/>
            <a:ext cx="7812360" cy="809625"/>
          </a:xfrm>
        </p:spPr>
        <p:txBody>
          <a:bodyPr/>
          <a:lstStyle/>
          <a:p>
            <a:pPr algn="ctr"/>
            <a:r>
              <a:rPr lang="en-US" sz="2800" dirty="0" smtClean="0"/>
              <a:t>Possible Configurations &amp; Features </a:t>
            </a:r>
            <a:endParaRPr lang="en-US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3808" y="1203598"/>
            <a:ext cx="6048672" cy="2994025"/>
          </a:xfrm>
        </p:spPr>
        <p:txBody>
          <a:bodyPr/>
          <a:lstStyle/>
          <a:p>
            <a:r>
              <a:rPr lang="en-US" dirty="0" smtClean="0"/>
              <a:t>One button &amp; Camera</a:t>
            </a:r>
          </a:p>
          <a:p>
            <a:r>
              <a:rPr lang="en-US" dirty="0" smtClean="0"/>
              <a:t>Pictograms  </a:t>
            </a:r>
          </a:p>
          <a:p>
            <a:r>
              <a:rPr lang="en-US" dirty="0" smtClean="0"/>
              <a:t>Two buttons &amp; Camera</a:t>
            </a:r>
          </a:p>
          <a:p>
            <a:r>
              <a:rPr lang="en-US" dirty="0" smtClean="0"/>
              <a:t>RFID reader as accessory</a:t>
            </a:r>
          </a:p>
          <a:p>
            <a:endParaRPr lang="en-US" dirty="0" smtClean="0"/>
          </a:p>
          <a:p>
            <a:r>
              <a:rPr lang="en-US" sz="1800" dirty="0" smtClean="0"/>
              <a:t>One large button is part of the </a:t>
            </a:r>
            <a:r>
              <a:rPr lang="en-US" sz="1800" dirty="0" smtClean="0"/>
              <a:t>package</a:t>
            </a:r>
            <a:endParaRPr lang="cs-CZ" sz="1800" dirty="0" smtClean="0"/>
          </a:p>
          <a:p>
            <a:pPr>
              <a:buNone/>
            </a:pPr>
            <a:endParaRPr lang="en-US" sz="1800" dirty="0" smtClean="0"/>
          </a:p>
        </p:txBody>
      </p:sp>
      <p:pic>
        <p:nvPicPr>
          <p:cNvPr id="2050" name="Picture 2" descr="C:\##Helios Family\BASE\fotky\BASE_1BUTTON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059582"/>
            <a:ext cx="2174354" cy="3867894"/>
          </a:xfrm>
          <a:prstGeom prst="rect">
            <a:avLst/>
          </a:prstGeom>
          <a:noFill/>
        </p:spPr>
      </p:pic>
      <p:pic>
        <p:nvPicPr>
          <p:cNvPr id="2052" name="Picture 4" descr="C:\##Helios Family\BASE\fotky\BASE_1BUTTON_CARDREADER_PICTO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1059582"/>
            <a:ext cx="2160240" cy="2484026"/>
          </a:xfrm>
          <a:prstGeom prst="rect">
            <a:avLst/>
          </a:prstGeom>
          <a:noFill/>
        </p:spPr>
      </p:pic>
      <p:pic>
        <p:nvPicPr>
          <p:cNvPr id="2056" name="Picture 8" descr="C:\##Helios Family\BASE\fotky\BASE_2BUTTONS_CARDREADER_PICTO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1059582"/>
            <a:ext cx="2174354" cy="2520280"/>
          </a:xfrm>
          <a:prstGeom prst="rect">
            <a:avLst/>
          </a:prstGeom>
          <a:noFill/>
        </p:spPr>
      </p:pic>
      <p:pic>
        <p:nvPicPr>
          <p:cNvPr id="2057" name="Picture 9" descr="C:\##Helios Family\BASE\fotky\BASE_2BUTTONS_CARDREADER_PICTO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1059582"/>
            <a:ext cx="2160240" cy="38427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95486"/>
            <a:ext cx="7812360" cy="809625"/>
          </a:xfrm>
        </p:spPr>
        <p:txBody>
          <a:bodyPr/>
          <a:lstStyle/>
          <a:p>
            <a:pPr algn="ctr"/>
            <a:r>
              <a:rPr lang="cs-CZ" dirty="0" err="1" smtClean="0"/>
              <a:t>Positioning</a:t>
            </a:r>
            <a:r>
              <a:rPr lang="cs-CZ" dirty="0" smtClean="0"/>
              <a:t> in 2N Portfolio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763688" y="149163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Installation</a:t>
            </a:r>
            <a:r>
              <a:rPr lang="cs-CZ" dirty="0" smtClean="0"/>
              <a:t> </a:t>
            </a:r>
            <a:r>
              <a:rPr lang="cs-CZ" dirty="0" err="1" smtClean="0"/>
              <a:t>size</a:t>
            </a:r>
            <a:endParaRPr lang="cs-CZ" dirty="0"/>
          </a:p>
        </p:txBody>
      </p:sp>
      <p:graphicFrame>
        <p:nvGraphicFramePr>
          <p:cNvPr id="15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467544" y="915567"/>
          <a:ext cx="8280152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/>
                <a:gridCol w="3852044"/>
                <a:gridCol w="3852044"/>
              </a:tblGrid>
              <a:tr h="2063294">
                <a:tc rowSpan="2"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BASIC</a:t>
                      </a:r>
                      <a:r>
                        <a:rPr lang="cs-CZ" sz="1200" baseline="0" dirty="0" smtClean="0"/>
                        <a:t>       </a:t>
                      </a:r>
                      <a:r>
                        <a:rPr lang="cs-CZ" sz="1200" b="1" dirty="0" smtClean="0"/>
                        <a:t>FEATURE</a:t>
                      </a:r>
                      <a:r>
                        <a:rPr lang="cs-CZ" sz="1200" b="1" baseline="0" dirty="0" smtClean="0"/>
                        <a:t> SET     </a:t>
                      </a:r>
                      <a:r>
                        <a:rPr lang="cs-CZ" sz="1200" baseline="0" dirty="0" smtClean="0"/>
                        <a:t>PROFESSIONAL</a:t>
                      </a:r>
                      <a:r>
                        <a:rPr lang="cs-CZ" sz="1200" dirty="0" smtClean="0"/>
                        <a:t> </a:t>
                      </a:r>
                      <a:r>
                        <a:rPr lang="en-US" sz="1200" dirty="0" smtClean="0"/>
                        <a:t>          </a:t>
                      </a:r>
                      <a:endParaRPr lang="cs-CZ" sz="1200" dirty="0"/>
                    </a:p>
                  </a:txBody>
                  <a:tcPr vert="vert27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952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2197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                     </a:t>
                      </a:r>
                      <a:r>
                        <a:rPr lang="en-US" b="1" dirty="0" smtClean="0"/>
                        <a:t>CAMERA</a:t>
                      </a:r>
                      <a:r>
                        <a:rPr lang="en-US" dirty="0" smtClean="0"/>
                        <a:t>                    YES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4" descr="C:\Data\HeliosIP\Helios IP Verso\Photos\Product photos\Helios IP Verso_infopanel_front_LR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72200" y="1279105"/>
            <a:ext cx="792088" cy="1543969"/>
          </a:xfrm>
          <a:prstGeom prst="rect">
            <a:avLst/>
          </a:prstGeom>
          <a:noFill/>
        </p:spPr>
      </p:pic>
      <p:pic>
        <p:nvPicPr>
          <p:cNvPr id="17" name="Picture 5" descr="C:\Data\HeliosIP\Helios IP Force\Photos\HD Force\LQ\2N Helios Force_Keypad_Camera_HD_Front_LR th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80312" y="1347614"/>
            <a:ext cx="840093" cy="1417658"/>
          </a:xfrm>
          <a:prstGeom prst="rect">
            <a:avLst/>
          </a:prstGeom>
          <a:noFill/>
        </p:spPr>
      </p:pic>
      <p:pic>
        <p:nvPicPr>
          <p:cNvPr id="18" name="Picture 6" descr="C:\Data\HeliosIP\Helios IP Vario\Photos\Helios IP Vario with display\LR\9137160CKDU_2N Helios IP Vario, 3x2 buttons+camera+keypad+display_Front_LQ th.jp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2080" y="1419622"/>
            <a:ext cx="720000" cy="1335652"/>
          </a:xfrm>
          <a:prstGeom prst="rect">
            <a:avLst/>
          </a:prstGeom>
          <a:noFill/>
        </p:spPr>
      </p:pic>
      <p:pic>
        <p:nvPicPr>
          <p:cNvPr id="19" name="Picture 7" descr="C:\Data\HeliosIP\Helios IP Safety\Photos\LR\9152101_2N Helios IP Safety, 1 button_Front_LQ(2).jp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83768" y="1275606"/>
            <a:ext cx="720080" cy="1368152"/>
          </a:xfrm>
          <a:prstGeom prst="rect">
            <a:avLst/>
          </a:prstGeom>
          <a:noFill/>
        </p:spPr>
      </p:pic>
      <p:pic>
        <p:nvPicPr>
          <p:cNvPr id="20" name="Picture 3" descr="C:\Data\HeliosIP\Helios IP Uni\photos\LR\9153101_2N Helios IP Uni 1 button_Front_LQ.jp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11760" y="3291830"/>
            <a:ext cx="936104" cy="1123450"/>
          </a:xfrm>
          <a:prstGeom prst="rect">
            <a:avLst/>
          </a:prstGeom>
          <a:noFill/>
        </p:spPr>
      </p:pic>
      <p:pic>
        <p:nvPicPr>
          <p:cNvPr id="21" name="Picture 6" descr="C:\Data\HeliosIP\Helios IP Base\Photos\BASE_2BUTTONS_CARDREADER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00192" y="3075806"/>
            <a:ext cx="931180" cy="16561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95486"/>
            <a:ext cx="7812360" cy="809625"/>
          </a:xfrm>
        </p:spPr>
        <p:txBody>
          <a:bodyPr/>
          <a:lstStyle/>
          <a:p>
            <a:pPr algn="ctr"/>
            <a:r>
              <a:rPr lang="en-US" dirty="0" smtClean="0"/>
              <a:t>Target Verticals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31590"/>
            <a:ext cx="7343775" cy="2994025"/>
          </a:xfrm>
        </p:spPr>
        <p:txBody>
          <a:bodyPr/>
          <a:lstStyle/>
          <a:p>
            <a:r>
              <a:rPr lang="en-US" b="1" dirty="0" smtClean="0"/>
              <a:t>Residential</a:t>
            </a:r>
          </a:p>
          <a:p>
            <a:pPr lvl="1"/>
            <a:r>
              <a:rPr lang="en-US" sz="2000" dirty="0" smtClean="0"/>
              <a:t>Single villa installations </a:t>
            </a:r>
          </a:p>
          <a:p>
            <a:pPr lvl="2"/>
            <a:r>
              <a:rPr lang="en-US" sz="2000" dirty="0" smtClean="0"/>
              <a:t>One or two buttons</a:t>
            </a:r>
          </a:p>
          <a:p>
            <a:pPr lvl="2"/>
            <a:r>
              <a:rPr lang="en-US" sz="2000" dirty="0" smtClean="0"/>
              <a:t>Combination with 2N</a:t>
            </a:r>
            <a:r>
              <a:rPr lang="en-US" sz="2000" baseline="30000" dirty="0" smtClean="0"/>
              <a:t>®</a:t>
            </a:r>
            <a:r>
              <a:rPr lang="en-US" sz="2000" dirty="0" smtClean="0"/>
              <a:t> Indoor Touch</a:t>
            </a:r>
          </a:p>
          <a:p>
            <a:pPr lvl="2"/>
            <a:r>
              <a:rPr lang="en-US" sz="2000" dirty="0" smtClean="0"/>
              <a:t>2N</a:t>
            </a:r>
            <a:r>
              <a:rPr lang="en-US" sz="2000" baseline="30000" dirty="0" smtClean="0"/>
              <a:t>®</a:t>
            </a:r>
            <a:r>
              <a:rPr lang="en-US" sz="2000" dirty="0" smtClean="0"/>
              <a:t> Mobile Video service compatible</a:t>
            </a:r>
          </a:p>
          <a:p>
            <a:pPr lvl="2">
              <a:buNone/>
            </a:pPr>
            <a:r>
              <a:rPr lang="en-US" sz="2000" dirty="0" smtClean="0"/>
              <a:t> </a:t>
            </a:r>
          </a:p>
          <a:p>
            <a:r>
              <a:rPr lang="en-US" b="1" dirty="0" smtClean="0"/>
              <a:t>Office</a:t>
            </a:r>
            <a:r>
              <a:rPr lang="en-US" dirty="0" smtClean="0"/>
              <a:t> </a:t>
            </a:r>
          </a:p>
          <a:p>
            <a:pPr lvl="1"/>
            <a:r>
              <a:rPr lang="en-US" sz="2000" dirty="0" smtClean="0"/>
              <a:t>Small Office installations</a:t>
            </a:r>
            <a:r>
              <a:rPr lang="cs-CZ" sz="2000" dirty="0" smtClean="0"/>
              <a:t> (SOHO)</a:t>
            </a:r>
          </a:p>
          <a:p>
            <a:pPr lvl="1"/>
            <a:r>
              <a:rPr lang="en-US" sz="2000" dirty="0" smtClean="0"/>
              <a:t>RFID reader as accessory for access control 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95486"/>
            <a:ext cx="7812360" cy="809625"/>
          </a:xfrm>
        </p:spPr>
        <p:txBody>
          <a:bodyPr/>
          <a:lstStyle/>
          <a:p>
            <a:pPr algn="ctr"/>
            <a:r>
              <a:rPr lang="en-US" sz="2800" dirty="0" smtClean="0"/>
              <a:t>Unique Selling Points</a:t>
            </a:r>
            <a:endParaRPr lang="en-US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7614"/>
            <a:ext cx="8640960" cy="3456384"/>
          </a:xfrm>
        </p:spPr>
        <p:txBody>
          <a:bodyPr/>
          <a:lstStyle/>
          <a:p>
            <a:r>
              <a:rPr lang="en-US" sz="2400" b="1" dirty="0" smtClean="0"/>
              <a:t>Straight forward solution</a:t>
            </a:r>
            <a:r>
              <a:rPr lang="cs-CZ" sz="2400" b="1" dirty="0" smtClean="0"/>
              <a:t> </a:t>
            </a:r>
            <a:r>
              <a:rPr lang="cs-CZ" sz="2400" dirty="0" smtClean="0"/>
              <a:t>– </a:t>
            </a:r>
            <a:r>
              <a:rPr lang="cs-CZ" sz="2000" dirty="0" smtClean="0"/>
              <a:t>2N</a:t>
            </a:r>
            <a:r>
              <a:rPr lang="cs-CZ" sz="2000" baseline="30000" dirty="0" smtClean="0"/>
              <a:t>®</a:t>
            </a:r>
            <a:r>
              <a:rPr lang="cs-CZ" sz="2000" dirty="0" smtClean="0"/>
              <a:t> </a:t>
            </a:r>
            <a:r>
              <a:rPr lang="cs-CZ" sz="2000" dirty="0" err="1" smtClean="0"/>
              <a:t>Helios</a:t>
            </a:r>
            <a:r>
              <a:rPr lang="cs-CZ" sz="2000" dirty="0" smtClean="0"/>
              <a:t> IP base </a:t>
            </a:r>
            <a:r>
              <a:rPr lang="en-US" sz="2000" dirty="0" smtClean="0"/>
              <a:t>together with  2N</a:t>
            </a:r>
            <a:r>
              <a:rPr lang="en-US" sz="2000" baseline="30000" dirty="0" smtClean="0"/>
              <a:t>®</a:t>
            </a:r>
            <a:r>
              <a:rPr lang="en-US" sz="2000" dirty="0" smtClean="0"/>
              <a:t> Indoor Touch brings full solution for home video door phone with </a:t>
            </a:r>
          </a:p>
          <a:p>
            <a:endParaRPr lang="en-US" sz="2400" dirty="0" smtClean="0"/>
          </a:p>
          <a:p>
            <a:r>
              <a:rPr lang="en-US" sz="2400" b="1" dirty="0" smtClean="0"/>
              <a:t>All in one box</a:t>
            </a:r>
            <a:r>
              <a:rPr lang="en-US" sz="2400" dirty="0" smtClean="0"/>
              <a:t> </a:t>
            </a:r>
            <a:r>
              <a:rPr lang="en-US" sz="2000" dirty="0" smtClean="0"/>
              <a:t>– no need to order mounting accessories everything needed for installation is inside the box</a:t>
            </a:r>
          </a:p>
          <a:p>
            <a:endParaRPr lang="en-US" sz="2400" dirty="0" smtClean="0"/>
          </a:p>
          <a:p>
            <a:r>
              <a:rPr lang="en-US" sz="2400" b="1" dirty="0" smtClean="0"/>
              <a:t>3-Step installation </a:t>
            </a:r>
            <a:r>
              <a:rPr lang="en-US" sz="2000" dirty="0" smtClean="0"/>
              <a:t>– spend time by doing business not by installation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95486"/>
            <a:ext cx="7812360" cy="809625"/>
          </a:xfrm>
        </p:spPr>
        <p:txBody>
          <a:bodyPr/>
          <a:lstStyle/>
          <a:p>
            <a:pPr algn="ctr"/>
            <a:r>
              <a:rPr lang="cs-CZ" dirty="0" err="1" smtClean="0"/>
              <a:t>Accessories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9622"/>
            <a:ext cx="7343775" cy="299402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Metal Mounting Back </a:t>
            </a:r>
            <a:r>
              <a:rPr lang="cs-CZ" b="1" dirty="0" smtClean="0"/>
              <a:t>P</a:t>
            </a:r>
            <a:r>
              <a:rPr lang="en-US" b="1" dirty="0" smtClean="0"/>
              <a:t>late</a:t>
            </a:r>
          </a:p>
          <a:p>
            <a:pPr lvl="1"/>
            <a:r>
              <a:rPr lang="en-US" dirty="0" smtClean="0"/>
              <a:t>For uneven surfaces </a:t>
            </a:r>
          </a:p>
          <a:p>
            <a:pPr lvl="2"/>
            <a:r>
              <a:rPr lang="en-US" sz="1800" dirty="0" smtClean="0"/>
              <a:t>no need for normal installation </a:t>
            </a:r>
          </a:p>
          <a:p>
            <a:pPr lvl="1"/>
            <a:r>
              <a:rPr lang="en-US" dirty="0" smtClean="0"/>
              <a:t>Ready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en-US" dirty="0" smtClean="0"/>
              <a:t>mount on</a:t>
            </a:r>
            <a:r>
              <a:rPr lang="cs-CZ" dirty="0" smtClean="0"/>
              <a:t>…</a:t>
            </a:r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sz="1800" dirty="0" smtClean="0"/>
              <a:t>One gang BOX</a:t>
            </a:r>
          </a:p>
          <a:p>
            <a:pPr lvl="2"/>
            <a:r>
              <a:rPr lang="en-US" sz="1800" dirty="0" smtClean="0"/>
              <a:t>Two gang box</a:t>
            </a:r>
          </a:p>
          <a:p>
            <a:pPr lvl="2"/>
            <a:r>
              <a:rPr lang="en-US" sz="1800" dirty="0" smtClean="0"/>
              <a:t>68mm installation box</a:t>
            </a:r>
            <a:endParaRPr lang="en-US" sz="1800" dirty="0"/>
          </a:p>
        </p:txBody>
      </p:sp>
      <p:pic>
        <p:nvPicPr>
          <p:cNvPr id="2050" name="Picture 2" descr="C:\##Helios Family\BASE\fotky\prislusenctvi_base_02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1131590"/>
            <a:ext cx="2002093" cy="36313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95486"/>
            <a:ext cx="7812360" cy="809625"/>
          </a:xfrm>
        </p:spPr>
        <p:txBody>
          <a:bodyPr/>
          <a:lstStyle/>
          <a:p>
            <a:pPr algn="ctr"/>
            <a:r>
              <a:rPr lang="cs-CZ" dirty="0" err="1" smtClean="0"/>
              <a:t>Accessories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9622"/>
            <a:ext cx="7343775" cy="299402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RFID card reader </a:t>
            </a:r>
          </a:p>
          <a:p>
            <a:pPr lvl="1"/>
            <a:r>
              <a:rPr lang="en-US" dirty="0" smtClean="0"/>
              <a:t>125kHz (</a:t>
            </a:r>
            <a:r>
              <a:rPr lang="en-US" dirty="0" err="1" smtClean="0"/>
              <a:t>prox</a:t>
            </a:r>
            <a:r>
              <a:rPr lang="en-US" dirty="0" smtClean="0"/>
              <a:t> card</a:t>
            </a:r>
            <a:r>
              <a:rPr lang="en-US" dirty="0" smtClean="0"/>
              <a:t>)</a:t>
            </a:r>
            <a:endParaRPr lang="cs-CZ" dirty="0" smtClean="0"/>
          </a:p>
          <a:p>
            <a:pPr lvl="1"/>
            <a:endParaRPr lang="cs-CZ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13,56MHz </a:t>
            </a:r>
            <a:r>
              <a:rPr lang="en-US" dirty="0" smtClean="0"/>
              <a:t>(smart card)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 descr="C:\##Helios Family\BASE\fotky\prislusenctvi_base_0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987574"/>
            <a:ext cx="2252849" cy="3003798"/>
          </a:xfrm>
          <a:prstGeom prst="rect">
            <a:avLst/>
          </a:prstGeom>
          <a:noFill/>
        </p:spPr>
      </p:pic>
      <p:pic>
        <p:nvPicPr>
          <p:cNvPr id="1027" name="Picture 3" descr="C:\##Helios Family\BASE\fotky\prislusenctvi_base_0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2120" y="2211710"/>
            <a:ext cx="2185181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##Helios Family\BASE\fotky\PA060696-Edit.jpg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5868144" y="0"/>
            <a:ext cx="7596336" cy="518014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95486"/>
            <a:ext cx="7812360" cy="809625"/>
          </a:xfrm>
        </p:spPr>
        <p:txBody>
          <a:bodyPr/>
          <a:lstStyle/>
          <a:p>
            <a:r>
              <a:rPr lang="en-US" sz="2800" dirty="0" smtClean="0"/>
              <a:t>Technical Specifications </a:t>
            </a:r>
            <a:endParaRPr lang="en-US" sz="20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79512" y="1923678"/>
            <a:ext cx="7343775" cy="2994025"/>
          </a:xfrm>
        </p:spPr>
        <p:txBody>
          <a:bodyPr/>
          <a:lstStyle/>
          <a:p>
            <a:r>
              <a:rPr lang="en-US" dirty="0" smtClean="0"/>
              <a:t>Camera </a:t>
            </a:r>
            <a:r>
              <a:rPr lang="en-US" b="1" dirty="0" smtClean="0"/>
              <a:t>1280x960</a:t>
            </a:r>
            <a:r>
              <a:rPr lang="en-US" dirty="0" smtClean="0"/>
              <a:t>, 135</a:t>
            </a:r>
            <a:r>
              <a:rPr lang="de-DE" dirty="0" smtClean="0"/>
              <a:t>° x 109°</a:t>
            </a:r>
          </a:p>
          <a:p>
            <a:r>
              <a:rPr lang="sk-SK" dirty="0" smtClean="0"/>
              <a:t>IP65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1"/>
                </a:solidFill>
              </a:rPr>
              <a:t>IK07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PoE</a:t>
            </a:r>
            <a:r>
              <a:rPr lang="en-US" dirty="0" smtClean="0">
                <a:solidFill>
                  <a:schemeClr val="tx1"/>
                </a:solidFill>
              </a:rPr>
              <a:t> or 12VDC power input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Active 12VDC or relay OUT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CE 57 Condensed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CE 57 Condensed" pitchFamily="82" charset="0"/>
          </a:defRPr>
        </a:defPPr>
      </a:lstStyle>
    </a:lnDef>
  </a:objectDefaults>
  <a:extraClrSchemeLst>
    <a:extraClrScheme>
      <a:clrScheme name="star-g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-g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-g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-g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-g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-g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34678</TotalTime>
  <Words>273</Words>
  <Application>Microsoft Office PowerPoint</Application>
  <PresentationFormat>Předvádění na obrazovce (16:9)</PresentationFormat>
  <Paragraphs>56</Paragraphs>
  <Slides>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PowerPoint</vt:lpstr>
      <vt:lpstr>2N® Helios IP Base</vt:lpstr>
      <vt:lpstr>Connection Topology</vt:lpstr>
      <vt:lpstr>Possible Configurations &amp; Features </vt:lpstr>
      <vt:lpstr>Positioning in 2N Portfolio</vt:lpstr>
      <vt:lpstr>Target Verticals </vt:lpstr>
      <vt:lpstr>Unique Selling Points</vt:lpstr>
      <vt:lpstr>Accessories </vt:lpstr>
      <vt:lpstr>Accessories </vt:lpstr>
      <vt:lpstr>Technical Specifications </vt:lpstr>
    </vt:vector>
  </TitlesOfParts>
  <Company>2N TELEKOMUNIKACE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Králová Michaela, Mgr.</dc:creator>
  <cp:lastModifiedBy>vystavel</cp:lastModifiedBy>
  <cp:revision>336</cp:revision>
  <dcterms:created xsi:type="dcterms:W3CDTF">2008-02-20T15:18:54Z</dcterms:created>
  <dcterms:modified xsi:type="dcterms:W3CDTF">2016-10-25T07:11:17Z</dcterms:modified>
</cp:coreProperties>
</file>