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83" r:id="rId3"/>
    <p:sldId id="284" r:id="rId4"/>
    <p:sldId id="282" r:id="rId5"/>
    <p:sldId id="269" r:id="rId6"/>
    <p:sldId id="280" r:id="rId7"/>
    <p:sldId id="262" r:id="rId8"/>
    <p:sldId id="285" r:id="rId9"/>
    <p:sldId id="279" r:id="rId10"/>
    <p:sldId id="286" r:id="rId11"/>
    <p:sldId id="281" r:id="rId12"/>
    <p:sldId id="271" r:id="rId13"/>
    <p:sldId id="276" r:id="rId14"/>
    <p:sldId id="287" r:id="rId15"/>
    <p:sldId id="257" r:id="rId16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5599"/>
    <a:srgbClr val="FF3300"/>
    <a:srgbClr val="298FCD"/>
    <a:srgbClr val="2D82C9"/>
    <a:srgbClr val="3088D0"/>
    <a:srgbClr val="3366CC"/>
    <a:srgbClr val="111111"/>
    <a:srgbClr val="3333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9" autoAdjust="0"/>
    <p:restoredTop sz="66957" autoAdjust="0"/>
  </p:normalViewPr>
  <p:slideViewPr>
    <p:cSldViewPr>
      <p:cViewPr>
        <p:scale>
          <a:sx n="75" d="100"/>
          <a:sy n="75" d="100"/>
        </p:scale>
        <p:origin x="-17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48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5E75A5-A474-4734-B97A-EA9CB3ED85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D824B26-E1F7-4365-9363-4E9D555E8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>
              <a:latin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35F6EA-9046-4DFC-998E-43ABFDC338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lang="en-US" sz="4000" b="1" cap="none" baseline="0" dirty="0">
                <a:solidFill>
                  <a:srgbClr val="005599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C6F7-4413-4AF1-AA7A-9DF2D36AA0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0691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212976"/>
            <a:ext cx="3008313" cy="29131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2D96E-2ADF-4EDA-8497-DCC18474EB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627784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62778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2A81F-91F4-4DA4-BF70-027AC3C1B7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F4EF9-0E05-47F4-8B38-51EB63B11F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98473-1FB4-4248-94B4-73B7A86BEA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obrázek SmartArt.</a:t>
            </a:r>
            <a:endParaRPr lang="en-US" noProof="0" smtClean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627313" y="620688"/>
            <a:ext cx="5616575" cy="10795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DD3EA-DD47-4053-9302-73441A534E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  <a:lvl3pP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>
              <a:buFont typeface="Verdana" pitchFamily="34" charset="0"/>
              <a:buChar char="»"/>
              <a:defRPr sz="22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71759-5AD7-48B6-8629-90B73FAA96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7784" y="2133600"/>
            <a:ext cx="5616104" cy="3992563"/>
          </a:xfrm>
        </p:spPr>
        <p:txBody>
          <a:bodyPr/>
          <a:lstStyle>
            <a:lvl2pPr>
              <a:defRPr sz="2600"/>
            </a:lvl2pPr>
            <a:lvl3pP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>
              <a:buFont typeface="Verdana" pitchFamily="34" charset="0"/>
              <a:buChar char="»"/>
              <a:defRPr sz="22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2BBF-FFB6-447E-87AF-EBF770576C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53D93-7EDB-4F41-BA25-07CE50AB2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313" y="620688"/>
            <a:ext cx="6049143" cy="10795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2170584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27784" y="1772816"/>
            <a:ext cx="6059016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DE584-AC88-43C7-B031-2996872441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88D24-182C-4EE9-8FC5-182427F72C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4020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72815"/>
            <a:ext cx="4041775" cy="4020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27313" y="260350"/>
            <a:ext cx="5616575" cy="14398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B6247-9095-466F-9DA7-E64665B23C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3717B-9097-4718-9C83-334A01C37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C1C37-F162-4AF2-9CC5-C43589F6AF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2N_LetterPaper_Bottom"/>
          <p:cNvPicPr>
            <a:picLocks noChangeAspect="1" noChangeArrowheads="1"/>
          </p:cNvPicPr>
          <p:nvPr/>
        </p:nvPicPr>
        <p:blipFill>
          <a:blip r:embed="rId16" cstate="print"/>
          <a:srcRect t="74921"/>
          <a:stretch>
            <a:fillRect/>
          </a:stretch>
        </p:blipFill>
        <p:spPr bwMode="auto">
          <a:xfrm>
            <a:off x="1928813" y="6608763"/>
            <a:ext cx="69850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2N_LetterPaper_To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86042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620713"/>
            <a:ext cx="56165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133600"/>
            <a:ext cx="7343775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27313" y="6237288"/>
            <a:ext cx="10541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9838" y="6257925"/>
            <a:ext cx="34559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245225"/>
            <a:ext cx="9096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D864C66-8B42-4BD8-B47B-85E6F3D69A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599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5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5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5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599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8FCD"/>
          </a:solidFill>
          <a:latin typeface="Univers CE 57 Condensed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8FCD"/>
          </a:solidFill>
          <a:latin typeface="Univers CE 57 Condensed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8FCD"/>
          </a:solidFill>
          <a:latin typeface="Univers CE 57 Condensed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8FCD"/>
          </a:solidFill>
          <a:latin typeface="Univers CE 57 Condensed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1111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1111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1111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beran@2n.cz" TargetMode="External"/><Relationship Id="rId2" Type="http://schemas.openxmlformats.org/officeDocument/2006/relationships/hyperlink" Target="mailto:sales@2n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KTzRtNIYgk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2N</a:t>
            </a:r>
            <a:r>
              <a:rPr lang="cs-CZ" baseline="30000" dirty="0" smtClean="0"/>
              <a:t>® </a:t>
            </a:r>
            <a:r>
              <a:rPr lang="en-US" dirty="0" smtClean="0"/>
              <a:t>Access Unit</a:t>
            </a: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2627833" y="549300"/>
            <a:ext cx="5616575" cy="1079500"/>
          </a:xfrm>
        </p:spPr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interconnection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D</a:t>
            </a:r>
            <a:r>
              <a:rPr lang="en-US" dirty="0" err="1" smtClean="0"/>
              <a:t>oor</a:t>
            </a:r>
            <a:endParaRPr lang="cs-CZ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04" y="1652716"/>
            <a:ext cx="8213265" cy="508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2627313" y="548680"/>
            <a:ext cx="5616575" cy="1079500"/>
          </a:xfrm>
        </p:spPr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interconnection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N</a:t>
            </a:r>
            <a:r>
              <a:rPr lang="en-US" dirty="0" err="1" smtClean="0"/>
              <a:t>etwork</a:t>
            </a:r>
            <a:endParaRPr lang="cs-CZ" dirty="0" smtClean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34852"/>
            <a:ext cx="874236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2483768" y="2216625"/>
            <a:ext cx="6048672" cy="4380727"/>
          </a:xfrm>
        </p:spPr>
        <p:txBody>
          <a:bodyPr/>
          <a:lstStyle/>
          <a:p>
            <a:pPr>
              <a:spcAft>
                <a:spcPts val="1200"/>
              </a:spcAft>
              <a:buFont typeface="Verdana" pitchFamily="34" charset="0"/>
              <a:buChar char="•"/>
            </a:pPr>
            <a:r>
              <a:rPr lang="en-US" dirty="0" smtClean="0"/>
              <a:t>Web based configuration</a:t>
            </a:r>
            <a:endParaRPr lang="cs-CZ" dirty="0" smtClean="0"/>
          </a:p>
          <a:p>
            <a:pPr>
              <a:spcAft>
                <a:spcPts val="1200"/>
              </a:spcAft>
              <a:buFont typeface="Verdana" pitchFamily="34" charset="0"/>
              <a:buChar char="•"/>
            </a:pPr>
            <a:endParaRPr lang="en-US" sz="200" dirty="0" smtClean="0"/>
          </a:p>
          <a:p>
            <a:pPr>
              <a:spcAft>
                <a:spcPts val="1200"/>
              </a:spcAft>
              <a:buFont typeface="Verdana" pitchFamily="34" charset="0"/>
              <a:buChar char="•"/>
            </a:pPr>
            <a:r>
              <a:rPr lang="cs-CZ" dirty="0" err="1" smtClean="0"/>
              <a:t>Compatible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en-US" dirty="0" smtClean="0"/>
              <a:t>2N</a:t>
            </a:r>
            <a:r>
              <a:rPr lang="en-US" baseline="30000" dirty="0" smtClean="0"/>
              <a:t>® </a:t>
            </a:r>
            <a:r>
              <a:rPr lang="en-US" dirty="0" smtClean="0"/>
              <a:t>Access Commander</a:t>
            </a:r>
            <a:endParaRPr lang="cs-CZ" dirty="0" smtClean="0"/>
          </a:p>
          <a:p>
            <a:pPr>
              <a:spcAft>
                <a:spcPts val="1200"/>
              </a:spcAft>
              <a:buFont typeface="Verdana" pitchFamily="34" charset="0"/>
              <a:buChar char="•"/>
            </a:pPr>
            <a:endParaRPr lang="en-US" sz="200" dirty="0" smtClean="0"/>
          </a:p>
          <a:p>
            <a:pPr>
              <a:spcAft>
                <a:spcPts val="1200"/>
              </a:spcAft>
              <a:buFont typeface="Verdana" pitchFamily="34" charset="0"/>
              <a:buChar char="•"/>
            </a:pPr>
            <a:r>
              <a:rPr lang="en-US" dirty="0" smtClean="0"/>
              <a:t>Event logging, attendance tracking</a:t>
            </a:r>
            <a:endParaRPr lang="cs-CZ" dirty="0" smtClean="0"/>
          </a:p>
          <a:p>
            <a:pPr>
              <a:spcAft>
                <a:spcPts val="1200"/>
              </a:spcAft>
              <a:buFont typeface="Verdana" pitchFamily="34" charset="0"/>
              <a:buChar char="•"/>
            </a:pPr>
            <a:endParaRPr lang="en-US" sz="200" dirty="0" smtClean="0"/>
          </a:p>
          <a:p>
            <a:pPr>
              <a:spcAft>
                <a:spcPts val="1200"/>
              </a:spcAft>
              <a:buFont typeface="Verdana" pitchFamily="34" charset="0"/>
              <a:buChar char="•"/>
            </a:pPr>
            <a:r>
              <a:rPr lang="en-US" dirty="0" err="1" smtClean="0"/>
              <a:t>Antivandal</a:t>
            </a:r>
            <a:r>
              <a:rPr lang="cs-CZ" dirty="0" smtClean="0"/>
              <a:t> </a:t>
            </a:r>
            <a:r>
              <a:rPr lang="en-US" dirty="0" smtClean="0"/>
              <a:t>&amp; </a:t>
            </a:r>
            <a:r>
              <a:rPr lang="cs-CZ" dirty="0" err="1" smtClean="0"/>
              <a:t>still</a:t>
            </a:r>
            <a:r>
              <a:rPr lang="cs-CZ" dirty="0" smtClean="0"/>
              <a:t> </a:t>
            </a:r>
            <a:r>
              <a:rPr lang="en-US" dirty="0" smtClean="0"/>
              <a:t>elegant</a:t>
            </a:r>
          </a:p>
          <a:p>
            <a:pPr>
              <a:spcAft>
                <a:spcPts val="1800"/>
              </a:spcAft>
              <a:buFont typeface="Verdana" pitchFamily="34" charset="0"/>
              <a:buChar char="•"/>
            </a:pPr>
            <a:endParaRPr lang="en-US" dirty="0" smtClean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5616575" cy="1079500"/>
          </a:xfrm>
        </p:spPr>
        <p:txBody>
          <a:bodyPr/>
          <a:lstStyle/>
          <a:p>
            <a:r>
              <a:rPr lang="cs-CZ" dirty="0" err="1" smtClean="0"/>
              <a:t>Features</a:t>
            </a:r>
            <a:r>
              <a:rPr lang="cs-CZ" dirty="0" smtClean="0"/>
              <a:t> </a:t>
            </a:r>
            <a:r>
              <a:rPr lang="cs-CZ" dirty="0" err="1" smtClean="0"/>
              <a:t>description</a:t>
            </a:r>
            <a:endParaRPr lang="cs-CZ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205038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5833119" cy="1079500"/>
          </a:xfrm>
        </p:spPr>
        <p:txBody>
          <a:bodyPr/>
          <a:lstStyle/>
          <a:p>
            <a:r>
              <a:rPr lang="cs-CZ" dirty="0" smtClean="0"/>
              <a:t>Technical </a:t>
            </a:r>
            <a:r>
              <a:rPr lang="cs-CZ" dirty="0" err="1" smtClean="0"/>
              <a:t>parameters</a:t>
            </a:r>
            <a:r>
              <a:rPr lang="cs-CZ" dirty="0" smtClean="0"/>
              <a:t> – I.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2555776" y="1701552"/>
            <a:ext cx="6336704" cy="50398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Connection: UTP cable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Power supply: </a:t>
            </a:r>
            <a:r>
              <a:rPr lang="en-US" dirty="0" err="1" smtClean="0"/>
              <a:t>PoE</a:t>
            </a:r>
            <a:r>
              <a:rPr lang="en-US" dirty="0" smtClean="0"/>
              <a:t> / 12VDC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Inputs: 3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Outputs: </a:t>
            </a:r>
            <a:endParaRPr lang="cs-CZ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1 active </a:t>
            </a:r>
            <a:r>
              <a:rPr lang="cs-CZ" dirty="0" smtClean="0"/>
              <a:t>(12V / 400mA) – f</a:t>
            </a:r>
            <a:r>
              <a:rPr lang="en-US" dirty="0" err="1" smtClean="0"/>
              <a:t>eeds</a:t>
            </a:r>
            <a:r>
              <a:rPr lang="en-US" dirty="0" smtClean="0"/>
              <a:t> the door strike even from </a:t>
            </a:r>
            <a:r>
              <a:rPr lang="en-US" dirty="0" err="1" smtClean="0"/>
              <a:t>PoE</a:t>
            </a:r>
            <a:endParaRPr lang="cs-CZ" dirty="0" smtClean="0"/>
          </a:p>
          <a:p>
            <a:pPr lvl="1">
              <a:lnSpc>
                <a:spcPct val="150000"/>
              </a:lnSpc>
            </a:pPr>
            <a:r>
              <a:rPr lang="cs-CZ" dirty="0" smtClean="0"/>
              <a:t>1 </a:t>
            </a:r>
            <a:r>
              <a:rPr lang="cs-CZ" dirty="0" err="1" smtClean="0"/>
              <a:t>passive</a:t>
            </a:r>
            <a:r>
              <a:rPr lang="cs-CZ" dirty="0" smtClean="0"/>
              <a:t> </a:t>
            </a:r>
            <a:r>
              <a:rPr lang="cs-CZ" dirty="0" err="1" smtClean="0"/>
              <a:t>Relay</a:t>
            </a:r>
            <a:r>
              <a:rPr lang="cs-CZ" dirty="0" smtClean="0"/>
              <a:t> (NO/NC)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Font typeface="Verdana" pitchFamily="34" charset="0"/>
              <a:buChar char="•"/>
            </a:pPr>
            <a:endParaRPr lang="cs-CZ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205038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6049143" cy="1079500"/>
          </a:xfrm>
        </p:spPr>
        <p:txBody>
          <a:bodyPr/>
          <a:lstStyle/>
          <a:p>
            <a:r>
              <a:rPr lang="cs-CZ" dirty="0" smtClean="0"/>
              <a:t>Technical </a:t>
            </a:r>
            <a:r>
              <a:rPr lang="cs-CZ" dirty="0" err="1" smtClean="0"/>
              <a:t>parameters</a:t>
            </a:r>
            <a:r>
              <a:rPr lang="cs-CZ" dirty="0" smtClean="0"/>
              <a:t> – II.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2555776" y="1844824"/>
            <a:ext cx="6588224" cy="4319736"/>
          </a:xfrm>
        </p:spPr>
        <p:txBody>
          <a:bodyPr/>
          <a:lstStyle/>
          <a:p>
            <a:r>
              <a:rPr lang="en-US" dirty="0" smtClean="0"/>
              <a:t>13,56 MHz reader NFC Ready </a:t>
            </a:r>
          </a:p>
          <a:p>
            <a:pPr lvl="1"/>
            <a:r>
              <a:rPr lang="en-US" dirty="0" smtClean="0"/>
              <a:t>NFC is licensed </a:t>
            </a:r>
            <a:endParaRPr lang="cs-CZ" dirty="0" smtClean="0"/>
          </a:p>
          <a:p>
            <a:pPr lvl="1"/>
            <a:endParaRPr lang="en-US" dirty="0" smtClean="0"/>
          </a:p>
          <a:p>
            <a:r>
              <a:rPr lang="cs-CZ" dirty="0" err="1" smtClean="0"/>
              <a:t>Onwall</a:t>
            </a:r>
            <a:r>
              <a:rPr lang="cs-CZ" dirty="0" smtClean="0"/>
              <a:t> / Flush </a:t>
            </a:r>
            <a:r>
              <a:rPr lang="cs-CZ" dirty="0" err="1" smtClean="0"/>
              <a:t>mount</a:t>
            </a:r>
            <a:r>
              <a:rPr lang="cs-CZ" dirty="0" smtClean="0"/>
              <a:t> </a:t>
            </a:r>
            <a:r>
              <a:rPr lang="cs-CZ" dirty="0" err="1" smtClean="0"/>
              <a:t>installation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Outdoor</a:t>
            </a:r>
            <a:r>
              <a:rPr lang="cs-CZ" dirty="0" smtClean="0"/>
              <a:t> / </a:t>
            </a:r>
            <a:r>
              <a:rPr lang="cs-CZ" dirty="0" err="1" smtClean="0"/>
              <a:t>Indoor</a:t>
            </a:r>
            <a:r>
              <a:rPr lang="cs-CZ" dirty="0" smtClean="0"/>
              <a:t> use</a:t>
            </a:r>
          </a:p>
          <a:p>
            <a:endParaRPr lang="cs-CZ" dirty="0" smtClean="0"/>
          </a:p>
          <a:p>
            <a:r>
              <a:rPr lang="en-US" dirty="0" smtClean="0"/>
              <a:t>IP coverage: IP54</a:t>
            </a:r>
            <a:r>
              <a:rPr lang="cs-CZ" smtClean="0"/>
              <a:t> (IK08)</a:t>
            </a:r>
            <a:endParaRPr lang="cs-CZ" dirty="0" smtClean="0"/>
          </a:p>
          <a:p>
            <a:endParaRPr lang="cs-CZ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Font typeface="Verdana" pitchFamily="34" charset="0"/>
              <a:buChar char="•"/>
            </a:pPr>
            <a:endParaRPr lang="cs-CZ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205038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cs-CZ" sz="3000" dirty="0" smtClean="0">
              <a:solidFill>
                <a:srgbClr val="298FCD"/>
              </a:solidFill>
              <a:ea typeface="+mj-ea"/>
              <a:cs typeface="+mj-cs"/>
            </a:endParaRPr>
          </a:p>
          <a:p>
            <a:pPr lvl="0" algn="ctr">
              <a:buNone/>
              <a:defRPr/>
            </a:pPr>
            <a:r>
              <a:rPr lang="cs-CZ" sz="3600" b="1" cap="small" dirty="0" err="1" smtClean="0">
                <a:solidFill>
                  <a:srgbClr val="005599"/>
                </a:solidFill>
              </a:rPr>
              <a:t>Thank</a:t>
            </a:r>
            <a:r>
              <a:rPr lang="cs-CZ" sz="3600" b="1" cap="small" dirty="0" smtClean="0">
                <a:solidFill>
                  <a:srgbClr val="005599"/>
                </a:solidFill>
              </a:rPr>
              <a:t> </a:t>
            </a:r>
            <a:r>
              <a:rPr lang="cs-CZ" sz="3600" b="1" cap="small" dirty="0" err="1" smtClean="0">
                <a:solidFill>
                  <a:srgbClr val="005599"/>
                </a:solidFill>
              </a:rPr>
              <a:t>you</a:t>
            </a:r>
            <a:r>
              <a:rPr lang="cs-CZ" sz="3600" b="1" cap="small" dirty="0" smtClean="0">
                <a:solidFill>
                  <a:srgbClr val="005599"/>
                </a:solidFill>
              </a:rPr>
              <a:t> </a:t>
            </a:r>
            <a:r>
              <a:rPr lang="cs-CZ" sz="3600" b="1" cap="small" dirty="0" err="1" smtClean="0">
                <a:solidFill>
                  <a:srgbClr val="005599"/>
                </a:solidFill>
              </a:rPr>
              <a:t>for</a:t>
            </a:r>
            <a:r>
              <a:rPr lang="cs-CZ" sz="3600" b="1" cap="small" dirty="0" smtClean="0">
                <a:solidFill>
                  <a:srgbClr val="005599"/>
                </a:solidFill>
              </a:rPr>
              <a:t> </a:t>
            </a:r>
            <a:r>
              <a:rPr lang="cs-CZ" sz="3600" b="1" cap="small" dirty="0" err="1" smtClean="0">
                <a:solidFill>
                  <a:srgbClr val="005599"/>
                </a:solidFill>
              </a:rPr>
              <a:t>your</a:t>
            </a:r>
            <a:r>
              <a:rPr lang="cs-CZ" sz="3600" b="1" cap="small" dirty="0" smtClean="0">
                <a:solidFill>
                  <a:srgbClr val="005599"/>
                </a:solidFill>
              </a:rPr>
              <a:t> </a:t>
            </a:r>
            <a:r>
              <a:rPr lang="cs-CZ" sz="3600" b="1" cap="small" dirty="0" err="1" smtClean="0">
                <a:solidFill>
                  <a:srgbClr val="005599"/>
                </a:solidFill>
              </a:rPr>
              <a:t>attention</a:t>
            </a:r>
            <a:endParaRPr lang="cs-CZ" sz="3600" b="1" dirty="0" smtClean="0">
              <a:solidFill>
                <a:srgbClr val="005599"/>
              </a:solidFill>
            </a:endParaRPr>
          </a:p>
          <a:p>
            <a:pPr lvl="0" algn="ctr">
              <a:buNone/>
              <a:defRPr/>
            </a:pPr>
            <a:endParaRPr lang="cs-CZ" dirty="0" smtClean="0"/>
          </a:p>
          <a:p>
            <a:pPr lvl="0" algn="ctr">
              <a:buNone/>
              <a:defRPr/>
            </a:pPr>
            <a:r>
              <a:rPr lang="cs-CZ" dirty="0" err="1" smtClean="0"/>
              <a:t>Contact</a:t>
            </a:r>
            <a:r>
              <a:rPr lang="cs-CZ" dirty="0" smtClean="0"/>
              <a:t> </a:t>
            </a:r>
            <a:r>
              <a:rPr lang="cs-CZ" dirty="0" err="1" smtClean="0"/>
              <a:t>us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:</a:t>
            </a:r>
          </a:p>
          <a:p>
            <a:pPr lvl="0" algn="ctr">
              <a:buNone/>
              <a:defRPr/>
            </a:pPr>
            <a:r>
              <a:rPr lang="cs-CZ" sz="3200" kern="1200" dirty="0" err="1" smtClean="0">
                <a:solidFill>
                  <a:schemeClr val="tx1"/>
                </a:solidFill>
                <a:hlinkClick r:id="rId2"/>
              </a:rPr>
              <a:t>sales</a:t>
            </a:r>
            <a:r>
              <a:rPr lang="cs-CZ" sz="3200" kern="1200" dirty="0" smtClean="0">
                <a:solidFill>
                  <a:schemeClr val="tx1"/>
                </a:solidFill>
                <a:hlinkClick r:id="rId2"/>
              </a:rPr>
              <a:t>@2n.cz</a:t>
            </a:r>
            <a:r>
              <a:rPr lang="cs-CZ" sz="3200" kern="1200" dirty="0" smtClean="0">
                <a:solidFill>
                  <a:schemeClr val="tx1"/>
                </a:solidFill>
                <a:hlinkClick r:id="rId3"/>
              </a:rPr>
              <a:t> </a:t>
            </a:r>
          </a:p>
          <a:p>
            <a:pPr>
              <a:buFontTx/>
              <a:buNone/>
              <a:defRPr/>
            </a:pPr>
            <a:endParaRPr lang="cs-CZ" dirty="0" smtClean="0"/>
          </a:p>
          <a:p>
            <a:pPr algn="ctr">
              <a:buFontTx/>
              <a:buNone/>
              <a:defRPr/>
            </a:pPr>
            <a:endParaRPr lang="en-GB" sz="1500" dirty="0" smtClean="0"/>
          </a:p>
          <a:p>
            <a:pPr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179388" y="1844675"/>
            <a:ext cx="8964612" cy="4464050"/>
          </a:xfrm>
        </p:spPr>
        <p:txBody>
          <a:bodyPr/>
          <a:lstStyle/>
          <a:p>
            <a:r>
              <a:rPr lang="en-US" dirty="0" smtClean="0"/>
              <a:t>Reader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</a:p>
          <a:p>
            <a:pPr>
              <a:buFontTx/>
              <a:buNone/>
            </a:pPr>
            <a:endParaRPr lang="en-US" sz="3400" dirty="0" smtClean="0"/>
          </a:p>
          <a:p>
            <a:r>
              <a:rPr lang="en-US" dirty="0" smtClean="0"/>
              <a:t>Door / Central controller</a:t>
            </a:r>
          </a:p>
          <a:p>
            <a:pPr>
              <a:buFontTx/>
              <a:buNone/>
            </a:pPr>
            <a:endParaRPr lang="en-US" sz="3400" dirty="0" smtClean="0"/>
          </a:p>
          <a:p>
            <a:r>
              <a:rPr lang="en-US" dirty="0" smtClean="0"/>
              <a:t>Wiring + Power </a:t>
            </a:r>
          </a:p>
          <a:p>
            <a:endParaRPr lang="en-US" sz="3600" dirty="0" smtClean="0"/>
          </a:p>
          <a:p>
            <a:r>
              <a:rPr lang="en-US" dirty="0" smtClean="0"/>
              <a:t>Peripherals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cs-CZ" dirty="0" smtClean="0"/>
          </a:p>
        </p:txBody>
      </p:sp>
      <p:pic>
        <p:nvPicPr>
          <p:cNvPr id="3080" name="Picture 8" descr="image3455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303093"/>
            <a:ext cx="172878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8" descr="http://www.smartrdistribution.com/userdata/PRODPIC-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804" y="5231655"/>
            <a:ext cx="11271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14" descr="image3520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0582" y="3779688"/>
            <a:ext cx="2087562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image3212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621036"/>
            <a:ext cx="10795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 descr="image32379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6438" y="1916113"/>
            <a:ext cx="2087562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image2921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2155" y="5093419"/>
            <a:ext cx="17478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image3237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71306" y="2348880"/>
            <a:ext cx="1504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2" descr="image32325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4005064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6" descr="image3212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192" y="1548011"/>
            <a:ext cx="88741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4" y="5301208"/>
            <a:ext cx="1314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Nadpis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984776" cy="1079500"/>
          </a:xfrm>
        </p:spPr>
        <p:txBody>
          <a:bodyPr/>
          <a:lstStyle/>
          <a:p>
            <a:r>
              <a:rPr lang="en-US" sz="2400" dirty="0" smtClean="0"/>
              <a:t>Components of Traditional Access Control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100" name="Picture 2" descr="http://www.sunbeltsys.com/images/Access%20Controls/acs_sys_mn_ctrlr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860425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627313" y="476672"/>
            <a:ext cx="5616575" cy="1079500"/>
          </a:xfrm>
        </p:spPr>
        <p:txBody>
          <a:bodyPr/>
          <a:lstStyle/>
          <a:p>
            <a:r>
              <a:rPr lang="cs-CZ" sz="2400" dirty="0" err="1" smtClean="0"/>
              <a:t>Topology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traditional</a:t>
            </a:r>
            <a:r>
              <a:rPr lang="cs-CZ" sz="2400" dirty="0" smtClean="0"/>
              <a:t> ACS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https://encrypted-tbn3.gstatic.com/images?q=tbn:ANd9GcREQMMBWD9JxbYYI7T3MuPREc-fiScE6abyLJKYudt0b6mvX9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4868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Zástupný symbol pro obsah 2"/>
          <p:cNvSpPr>
            <a:spLocks noGrp="1"/>
          </p:cNvSpPr>
          <p:nvPr>
            <p:ph idx="1"/>
          </p:nvPr>
        </p:nvSpPr>
        <p:spPr>
          <a:xfrm>
            <a:off x="1259805" y="1700907"/>
            <a:ext cx="5832475" cy="5184477"/>
          </a:xfrm>
        </p:spPr>
        <p:txBody>
          <a:bodyPr/>
          <a:lstStyle/>
          <a:p>
            <a:r>
              <a:rPr lang="en-US" dirty="0" smtClean="0"/>
              <a:t>IP Enabled controller </a:t>
            </a:r>
          </a:p>
          <a:p>
            <a:pPr lvl="1"/>
            <a:r>
              <a:rPr lang="en-US" dirty="0" smtClean="0"/>
              <a:t>ASP 46</a:t>
            </a:r>
            <a:r>
              <a:rPr lang="cs-CZ" dirty="0" smtClean="0"/>
              <a:t>5</a:t>
            </a:r>
            <a:r>
              <a:rPr lang="en-US" dirty="0" smtClean="0"/>
              <a:t> EUR </a:t>
            </a:r>
          </a:p>
          <a:p>
            <a:pPr lvl="1">
              <a:buFontTx/>
              <a:buNone/>
            </a:pPr>
            <a:endParaRPr lang="en-US" sz="1800" dirty="0" smtClean="0"/>
          </a:p>
          <a:p>
            <a:r>
              <a:rPr lang="en-US" dirty="0" smtClean="0"/>
              <a:t>Edge device </a:t>
            </a:r>
          </a:p>
          <a:p>
            <a:pPr lvl="1"/>
            <a:r>
              <a:rPr lang="en-US" dirty="0" smtClean="0"/>
              <a:t>ASP 42</a:t>
            </a:r>
            <a:r>
              <a:rPr lang="cs-CZ" dirty="0" smtClean="0"/>
              <a:t>5</a:t>
            </a:r>
            <a:r>
              <a:rPr lang="en-US" dirty="0" smtClean="0"/>
              <a:t> EUR </a:t>
            </a:r>
          </a:p>
          <a:p>
            <a:pPr lvl="1"/>
            <a:endParaRPr lang="en-US" sz="1800" dirty="0" smtClean="0"/>
          </a:p>
          <a:p>
            <a:r>
              <a:rPr lang="en-US" dirty="0" err="1" smtClean="0"/>
              <a:t>Kintronics</a:t>
            </a:r>
            <a:r>
              <a:rPr lang="en-US" dirty="0" smtClean="0"/>
              <a:t> ISONAS</a:t>
            </a:r>
          </a:p>
          <a:p>
            <a:pPr lvl="1"/>
            <a:r>
              <a:rPr lang="en-US" dirty="0" smtClean="0"/>
              <a:t>EUP 700</a:t>
            </a:r>
            <a:r>
              <a:rPr lang="cs-CZ" dirty="0" smtClean="0"/>
              <a:t> EUR</a:t>
            </a:r>
            <a:endParaRPr lang="en-US" dirty="0" smtClean="0"/>
          </a:p>
          <a:p>
            <a:pPr lvl="1"/>
            <a:endParaRPr lang="en-US" sz="1800" dirty="0" smtClean="0"/>
          </a:p>
          <a:p>
            <a:r>
              <a:rPr lang="en-US" dirty="0" smtClean="0"/>
              <a:t>HID Solo ESR40</a:t>
            </a:r>
          </a:p>
          <a:p>
            <a:pPr lvl="1"/>
            <a:r>
              <a:rPr lang="en-US" dirty="0" smtClean="0"/>
              <a:t>EUP 76</a:t>
            </a:r>
            <a:r>
              <a:rPr lang="cs-CZ" dirty="0" smtClean="0"/>
              <a:t>5 EUR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8197" name="Picture 2" descr="https://content.etilize.com/Large/102037385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725144"/>
            <a:ext cx="17287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https://encrypted-tbn2.gstatic.com/images?q=tbn:ANd9GcTI9PPHe10UdjB4J7N8Dc0HxqNdyo6cCGVYwHN1tbXNPms95i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132856"/>
            <a:ext cx="20701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 descr="ip door rea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861048"/>
            <a:ext cx="1081087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5616575" cy="1079500"/>
          </a:xfrm>
        </p:spPr>
        <p:txBody>
          <a:bodyPr/>
          <a:lstStyle/>
          <a:p>
            <a:r>
              <a:rPr lang="cs-CZ" sz="2400" dirty="0" err="1" smtClean="0"/>
              <a:t>Direct</a:t>
            </a:r>
            <a:r>
              <a:rPr lang="cs-CZ" sz="2400" dirty="0" smtClean="0"/>
              <a:t> </a:t>
            </a:r>
            <a:r>
              <a:rPr lang="cs-CZ" sz="2400" dirty="0" err="1" smtClean="0"/>
              <a:t>Competitors</a:t>
            </a:r>
            <a:endParaRPr 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6121151" cy="1079500"/>
          </a:xfrm>
        </p:spPr>
        <p:txBody>
          <a:bodyPr/>
          <a:lstStyle/>
          <a:p>
            <a:r>
              <a:rPr lang="en-US" sz="2400" dirty="0" smtClean="0"/>
              <a:t>Traditional access control systems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err="1" smtClean="0"/>
              <a:t>Overview</a:t>
            </a:r>
            <a:endParaRPr lang="cs-CZ" sz="2400" dirty="0" smtClean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900113" y="2133600"/>
          <a:ext cx="7343775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925"/>
                <a:gridCol w="2447925"/>
                <a:gridCol w="24479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Installation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en-US" dirty="0" smtClean="0"/>
                        <a:t> Lots of </a:t>
                      </a:r>
                      <a:r>
                        <a:rPr lang="en-US" dirty="0" err="1" smtClean="0"/>
                        <a:t>propietary</a:t>
                      </a:r>
                      <a:r>
                        <a:rPr lang="en-US" baseline="0" dirty="0" smtClean="0"/>
                        <a:t> wiring</a:t>
                      </a:r>
                    </a:p>
                    <a:p>
                      <a:pPr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en-US" baseline="0" dirty="0" smtClean="0"/>
                        <a:t> Lots of devices, controllers, splitters</a:t>
                      </a:r>
                    </a:p>
                    <a:p>
                      <a:pPr>
                        <a:spcAft>
                          <a:spcPts val="1200"/>
                        </a:spcAft>
                        <a:buFontTx/>
                        <a:buChar char="-"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dirty="0" smtClean="0"/>
                        <a:t>+- User database in controllers or master stations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entral point of failure</a:t>
                      </a:r>
                    </a:p>
                    <a:p>
                      <a:pPr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en-US" dirty="0" smtClean="0"/>
                        <a:t> Difficult</a:t>
                      </a:r>
                      <a:r>
                        <a:rPr lang="en-US" baseline="0" dirty="0" smtClean="0"/>
                        <a:t> remote monitoring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5761111" cy="1079500"/>
          </a:xfrm>
        </p:spPr>
        <p:txBody>
          <a:bodyPr/>
          <a:lstStyle/>
          <a:p>
            <a:r>
              <a:rPr lang="en-US" sz="2400" dirty="0" smtClean="0"/>
              <a:t>IP based access control</a:t>
            </a:r>
            <a:r>
              <a:rPr lang="cs-CZ" sz="2400" dirty="0" smtClean="0"/>
              <a:t> </a:t>
            </a:r>
            <a:r>
              <a:rPr lang="cs-CZ" sz="2400" dirty="0" err="1" smtClean="0"/>
              <a:t>systems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err="1" smtClean="0"/>
              <a:t>Overview</a:t>
            </a:r>
            <a:endParaRPr lang="cs-CZ" sz="24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6"/>
          <p:cNvGraphicFramePr>
            <a:graphicFrameLocks/>
          </p:cNvGraphicFramePr>
          <p:nvPr/>
        </p:nvGraphicFramePr>
        <p:xfrm>
          <a:off x="900113" y="2133600"/>
          <a:ext cx="7343775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925"/>
                <a:gridCol w="2447925"/>
                <a:gridCol w="24479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Device</a:t>
                      </a:r>
                      <a:r>
                        <a:rPr lang="en-US" baseline="0" dirty="0" smtClean="0"/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+ </a:t>
                      </a:r>
                      <a:r>
                        <a:rPr lang="en-US" dirty="0" smtClean="0"/>
                        <a:t>Group configuration</a:t>
                      </a:r>
                    </a:p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dirty="0" smtClean="0"/>
                        <a:t>+ Time effective use</a:t>
                      </a:r>
                    </a:p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+ System monitoring</a:t>
                      </a:r>
                    </a:p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+ User rights for system access</a:t>
                      </a:r>
                    </a:p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+ IT-friendly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dirty="0" smtClean="0"/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All users stored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 endpoints</a:t>
                      </a:r>
                    </a:p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dirty="0" smtClean="0"/>
                        <a:t>+ Backup of access</a:t>
                      </a:r>
                      <a:r>
                        <a:rPr lang="en-US" baseline="0" dirty="0" smtClean="0"/>
                        <a:t> control rules</a:t>
                      </a:r>
                    </a:p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+ Homogenous databases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dirty="0" smtClean="0"/>
                        <a:t>+ No central point of failure</a:t>
                      </a:r>
                    </a:p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dirty="0" smtClean="0"/>
                        <a:t>+ Event</a:t>
                      </a:r>
                      <a:r>
                        <a:rPr lang="en-US" baseline="0" dirty="0" smtClean="0"/>
                        <a:t> logging</a:t>
                      </a:r>
                    </a:p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+ System monitoring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5616575" cy="1079500"/>
          </a:xfrm>
        </p:spPr>
        <p:txBody>
          <a:bodyPr/>
          <a:lstStyle/>
          <a:p>
            <a:r>
              <a:rPr lang="en-US" sz="3400" dirty="0" smtClean="0"/>
              <a:t>2N</a:t>
            </a:r>
            <a:r>
              <a:rPr lang="en-US" sz="3400" baseline="30000" dirty="0" smtClean="0"/>
              <a:t>®</a:t>
            </a:r>
            <a:r>
              <a:rPr lang="en-US" sz="3400" dirty="0" smtClean="0"/>
              <a:t> Access Unit</a:t>
            </a:r>
            <a:endParaRPr lang="cs-CZ" sz="34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3851920" cy="43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1652588"/>
            <a:ext cx="9191626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2"/>
          <p:cNvSpPr>
            <a:spLocks noGrp="1"/>
          </p:cNvSpPr>
          <p:nvPr>
            <p:ph idx="1"/>
          </p:nvPr>
        </p:nvSpPr>
        <p:spPr>
          <a:xfrm>
            <a:off x="2278633" y="1628800"/>
            <a:ext cx="6948487" cy="4754562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Pure IP standalone unit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err="1" smtClean="0"/>
              <a:t>Card</a:t>
            </a:r>
            <a:r>
              <a:rPr lang="cs-CZ" dirty="0" smtClean="0"/>
              <a:t> r</a:t>
            </a:r>
            <a:r>
              <a:rPr lang="en-US" dirty="0" err="1" smtClean="0"/>
              <a:t>eader</a:t>
            </a:r>
            <a:r>
              <a:rPr lang="cs-CZ" dirty="0" smtClean="0"/>
              <a:t>,</a:t>
            </a:r>
            <a:r>
              <a:rPr lang="en-US" dirty="0" smtClean="0"/>
              <a:t> door controller and IP converters in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device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Lux</a:t>
            </a:r>
            <a:r>
              <a:rPr lang="en-US" dirty="0" err="1" smtClean="0"/>
              <a:t>ury</a:t>
            </a:r>
            <a:r>
              <a:rPr lang="en-US" dirty="0" smtClean="0"/>
              <a:t> Verso design 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Compatible with Helios IP Family</a:t>
            </a:r>
          </a:p>
          <a:p>
            <a:pPr>
              <a:buFontTx/>
              <a:buNone/>
              <a:defRPr/>
            </a:pPr>
            <a:endParaRPr lang="cs-CZ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36912"/>
            <a:ext cx="1944216" cy="229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5616575" cy="1079500"/>
          </a:xfrm>
        </p:spPr>
        <p:txBody>
          <a:bodyPr/>
          <a:lstStyle/>
          <a:p>
            <a:r>
              <a:rPr lang="en-US" dirty="0" smtClean="0"/>
              <a:t>Basic</a:t>
            </a:r>
            <a:r>
              <a:rPr lang="cs-CZ" dirty="0" smtClean="0"/>
              <a:t> </a:t>
            </a:r>
            <a:r>
              <a:rPr lang="cs-CZ" dirty="0" err="1" smtClean="0"/>
              <a:t>description</a:t>
            </a:r>
            <a:r>
              <a:rPr lang="cs-CZ" dirty="0" smtClean="0"/>
              <a:t> – 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</a:t>
            </a:r>
            <a:r>
              <a:rPr lang="cs-CZ" dirty="0" smtClean="0"/>
              <a:t> </a:t>
            </a:r>
            <a:r>
              <a:rPr lang="cs-CZ" dirty="0" err="1" smtClean="0"/>
              <a:t>description</a:t>
            </a:r>
            <a:r>
              <a:rPr lang="cs-CZ" dirty="0" smtClean="0"/>
              <a:t> – II.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2267744" y="2133600"/>
            <a:ext cx="6731199" cy="453576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Simple installation without the need for expert knowledge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dirty="0" err="1" smtClean="0"/>
              <a:t>only</a:t>
            </a:r>
            <a:r>
              <a:rPr lang="cs-CZ" dirty="0" smtClean="0"/>
              <a:t> E</a:t>
            </a:r>
            <a:r>
              <a:rPr lang="en-US" dirty="0" err="1" smtClean="0"/>
              <a:t>thernet</a:t>
            </a:r>
            <a:r>
              <a:rPr lang="en-US" dirty="0" smtClean="0"/>
              <a:t> at door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needed</a:t>
            </a:r>
            <a:endParaRPr lang="cs-CZ" dirty="0" smtClean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1000" dirty="0" smtClean="0"/>
          </a:p>
          <a:p>
            <a:r>
              <a:rPr lang="cs-CZ" dirty="0" smtClean="0"/>
              <a:t>NFC </a:t>
            </a:r>
            <a:r>
              <a:rPr lang="cs-CZ" dirty="0" err="1" smtClean="0"/>
              <a:t>ready</a:t>
            </a:r>
            <a:r>
              <a:rPr lang="cs-CZ" dirty="0" smtClean="0"/>
              <a:t> – use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smartphone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NFC </a:t>
            </a:r>
            <a:r>
              <a:rPr lang="cs-CZ" dirty="0" err="1" smtClean="0"/>
              <a:t>and</a:t>
            </a:r>
            <a:r>
              <a:rPr lang="cs-CZ" dirty="0" smtClean="0"/>
              <a:t> HCE </a:t>
            </a:r>
            <a:r>
              <a:rPr lang="en-US" dirty="0" smtClean="0"/>
              <a:t> to open door</a:t>
            </a:r>
            <a:endParaRPr lang="cs-CZ" dirty="0" smtClean="0"/>
          </a:p>
          <a:p>
            <a:endParaRPr lang="en-US" sz="2200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Compatible with </a:t>
            </a:r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</a:t>
            </a:r>
            <a:r>
              <a:rPr lang="cs-CZ" dirty="0" err="1" smtClean="0"/>
              <a:t>Helios</a:t>
            </a:r>
            <a:r>
              <a:rPr lang="cs-CZ" dirty="0" smtClean="0"/>
              <a:t> IP </a:t>
            </a:r>
            <a:r>
              <a:rPr lang="en-US" dirty="0" smtClean="0"/>
              <a:t>Verso accessories </a:t>
            </a:r>
            <a:endParaRPr lang="cs-CZ" dirty="0" smtClean="0"/>
          </a:p>
          <a:p>
            <a:pPr>
              <a:spcAft>
                <a:spcPts val="1800"/>
              </a:spcAft>
            </a:pPr>
            <a:endParaRPr lang="en-US" i="1" dirty="0" smtClean="0"/>
          </a:p>
          <a:p>
            <a:pPr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1800"/>
              </a:spcAft>
            </a:pPr>
            <a:endParaRPr lang="cs-CZ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36911"/>
            <a:ext cx="1944216" cy="229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CE 57 Condensed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CE 57 Condensed" pitchFamily="82" charset="0"/>
          </a:defRPr>
        </a:defPPr>
      </a:lstStyle>
    </a:lnDef>
  </a:objectDefaults>
  <a:extraClrSchemeLst>
    <a:extraClrScheme>
      <a:clrScheme name="star-g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3057</TotalTime>
  <Words>321</Words>
  <Application>Microsoft Office PowerPoint</Application>
  <PresentationFormat>Předvádění na obrazovce (4:3)</PresentationFormat>
  <Paragraphs>107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PowerPoint</vt:lpstr>
      <vt:lpstr> 2N® Access Unit</vt:lpstr>
      <vt:lpstr>Components of Traditional Access Control System</vt:lpstr>
      <vt:lpstr>Topology of traditional ACS</vt:lpstr>
      <vt:lpstr>Direct Competitors</vt:lpstr>
      <vt:lpstr>Traditional access control systems Overview</vt:lpstr>
      <vt:lpstr>IP based access control systems Overview</vt:lpstr>
      <vt:lpstr>2N® Access Unit</vt:lpstr>
      <vt:lpstr>Basic description – I.</vt:lpstr>
      <vt:lpstr>Basic description – II.</vt:lpstr>
      <vt:lpstr>Basic interconnection Door</vt:lpstr>
      <vt:lpstr>Basic interconnection Network</vt:lpstr>
      <vt:lpstr>Features description</vt:lpstr>
      <vt:lpstr>Technical parameters – I.</vt:lpstr>
      <vt:lpstr>Technical parameters – II.</vt:lpstr>
      <vt:lpstr>Snímek 15</vt:lpstr>
    </vt:vector>
  </TitlesOfParts>
  <Company>2N TELEKOMUNIKACE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Králová Michaela, Mgr.</dc:creator>
  <cp:lastModifiedBy>Psota Lukáš, 2N</cp:lastModifiedBy>
  <cp:revision>109</cp:revision>
  <dcterms:created xsi:type="dcterms:W3CDTF">2008-02-20T15:18:54Z</dcterms:created>
  <dcterms:modified xsi:type="dcterms:W3CDTF">2015-05-22T16:30:54Z</dcterms:modified>
</cp:coreProperties>
</file>