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4677" r:id="rId2"/>
    <p:sldMasterId id="2147484683" r:id="rId3"/>
    <p:sldMasterId id="2147484655" r:id="rId4"/>
  </p:sldMasterIdLst>
  <p:notesMasterIdLst>
    <p:notesMasterId r:id="rId15"/>
  </p:notesMasterIdLst>
  <p:handoutMasterIdLst>
    <p:handoutMasterId r:id="rId16"/>
  </p:handoutMasterIdLst>
  <p:sldIdLst>
    <p:sldId id="385" r:id="rId5"/>
    <p:sldId id="392" r:id="rId6"/>
    <p:sldId id="386" r:id="rId7"/>
    <p:sldId id="387" r:id="rId8"/>
    <p:sldId id="388" r:id="rId9"/>
    <p:sldId id="383" r:id="rId10"/>
    <p:sldId id="368" r:id="rId11"/>
    <p:sldId id="389" r:id="rId12"/>
    <p:sldId id="391" r:id="rId13"/>
    <p:sldId id="372" r:id="rId14"/>
  </p:sldIdLst>
  <p:sldSz cx="9144000" cy="5143500" type="screen16x9"/>
  <p:notesSz cx="6797675" cy="9926638"/>
  <p:embeddedFontLst>
    <p:embeddedFont>
      <p:font typeface="Verdana" pitchFamily="34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005596"/>
    <a:srgbClr val="DFF1CB"/>
    <a:srgbClr val="C9E7A7"/>
    <a:srgbClr val="D4CBB4"/>
    <a:srgbClr val="EBF6DE"/>
    <a:srgbClr val="73B7F5"/>
    <a:srgbClr val="C7BB9D"/>
    <a:srgbClr val="6797C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83" autoAdjust="0"/>
    <p:restoredTop sz="91363" autoAdjust="0"/>
  </p:normalViewPr>
  <p:slideViewPr>
    <p:cSldViewPr snapToGrid="0" snapToObjects="1">
      <p:cViewPr>
        <p:scale>
          <a:sx n="120" d="100"/>
          <a:sy n="120" d="100"/>
        </p:scale>
        <p:origin x="-1788" y="-6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-5190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E22C68-6097-41C5-86AD-5E2DF747CCD4}" type="datetimeFigureOut">
              <a:rPr lang="cs-CZ"/>
              <a:pPr>
                <a:defRPr/>
              </a:pPr>
              <a:t>19.06.2017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25EE44-7769-4FFF-A314-C80D6BEDF5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35C311-C66D-413B-A23C-971EA5AF48B6}" type="datetimeFigureOut">
              <a:rPr lang="cs-CZ"/>
              <a:pPr>
                <a:defRPr/>
              </a:pPr>
              <a:t>19.06.2017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C60AB5-A670-40BF-A9B4-FBDC7DD21C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Maximálne koľko je možných konfigurácií?</a:t>
            </a:r>
            <a:endParaRPr 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3D5C98-465F-4C58-A25D-016EDBADFEE3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Maximálne koľko je možných konfigurácií?</a:t>
            </a:r>
            <a:endParaRPr 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AAD2FB-6E65-4F88-9980-04682E5B93F9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4" descr="Logo2N_Blue_CMYK_72dpi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2600" y="163513"/>
            <a:ext cx="7381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gradFill flip="none" rotWithShape="1">
            <a:gsLst>
              <a:gs pos="0">
                <a:srgbClr val="1B75E3"/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Obrázek 3" descr="www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500" y="4699000"/>
            <a:ext cx="9461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 vertic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4148138" y="1284288"/>
            <a:ext cx="847725" cy="28575"/>
          </a:xfrm>
          <a:prstGeom prst="rect">
            <a:avLst/>
          </a:prstGeom>
          <a:solidFill>
            <a:srgbClr val="0055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Zástupný symbol pro text 21"/>
          <p:cNvSpPr>
            <a:spLocks noGrp="1"/>
          </p:cNvSpPr>
          <p:nvPr>
            <p:ph type="body" sz="quarter" idx="13"/>
          </p:nvPr>
        </p:nvSpPr>
        <p:spPr>
          <a:xfrm>
            <a:off x="1733542" y="220663"/>
            <a:ext cx="2400300" cy="228600"/>
          </a:xfrm>
          <a:prstGeom prst="rect">
            <a:avLst/>
          </a:prstGeom>
        </p:spPr>
        <p:txBody>
          <a:bodyPr anchor="ctr"/>
          <a:lstStyle>
            <a:lvl1pPr>
              <a:defRPr sz="14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10"/>
          <p:cNvSpPr>
            <a:spLocks noGrp="1"/>
          </p:cNvSpPr>
          <p:nvPr>
            <p:ph type="body" sz="quarter" idx="14"/>
          </p:nvPr>
        </p:nvSpPr>
        <p:spPr>
          <a:xfrm>
            <a:off x="2320925" y="868363"/>
            <a:ext cx="4502150" cy="400050"/>
          </a:xfrm>
          <a:prstGeom prst="rect">
            <a:avLst/>
          </a:prstGeom>
        </p:spPr>
        <p:txBody>
          <a:bodyPr/>
          <a:lstStyle>
            <a:lvl1pPr algn="ctr">
              <a:defRPr sz="2000" cap="all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ical specif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428625" y="1284288"/>
            <a:ext cx="847725" cy="28575"/>
          </a:xfrm>
          <a:prstGeom prst="rect">
            <a:avLst/>
          </a:prstGeom>
          <a:solidFill>
            <a:srgbClr val="0055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Zástupný symbol pro text 21"/>
          <p:cNvSpPr>
            <a:spLocks noGrp="1"/>
          </p:cNvSpPr>
          <p:nvPr>
            <p:ph type="body" sz="quarter" idx="13"/>
          </p:nvPr>
        </p:nvSpPr>
        <p:spPr>
          <a:xfrm>
            <a:off x="1733542" y="220663"/>
            <a:ext cx="2400300" cy="228600"/>
          </a:xfrm>
          <a:prstGeom prst="rect">
            <a:avLst/>
          </a:prstGeom>
        </p:spPr>
        <p:txBody>
          <a:bodyPr anchor="ctr"/>
          <a:lstStyle>
            <a:lvl1pPr>
              <a:defRPr sz="14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10"/>
          <p:cNvSpPr>
            <a:spLocks noGrp="1"/>
          </p:cNvSpPr>
          <p:nvPr>
            <p:ph type="body" sz="quarter" idx="14"/>
          </p:nvPr>
        </p:nvSpPr>
        <p:spPr>
          <a:xfrm>
            <a:off x="311149" y="868363"/>
            <a:ext cx="4502150" cy="400050"/>
          </a:xfrm>
          <a:prstGeom prst="rect">
            <a:avLst/>
          </a:prstGeom>
        </p:spPr>
        <p:txBody>
          <a:bodyPr/>
          <a:lstStyle>
            <a:lvl1pPr algn="l">
              <a:defRPr sz="2000" cap="all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noProof="1" smtClean="0"/>
              <a:t>Klepnutím lze upravit styly předlohy textu.</a:t>
            </a:r>
          </a:p>
        </p:txBody>
      </p:sp>
      <p:sp>
        <p:nvSpPr>
          <p:cNvPr id="5" name="Zástupný symbol pro text 28"/>
          <p:cNvSpPr>
            <a:spLocks noGrp="1"/>
          </p:cNvSpPr>
          <p:nvPr>
            <p:ph type="body" sz="quarter" idx="11"/>
          </p:nvPr>
        </p:nvSpPr>
        <p:spPr>
          <a:xfrm>
            <a:off x="306386" y="1471613"/>
            <a:ext cx="4913313" cy="2895600"/>
          </a:xfrm>
          <a:prstGeom prst="rect">
            <a:avLst/>
          </a:prstGeom>
        </p:spPr>
        <p:txBody>
          <a:bodyPr/>
          <a:lstStyle>
            <a:lvl1pPr marL="0" indent="0">
              <a:defRPr sz="1600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9144000" cy="3848100"/>
          </a:xfrm>
          <a:prstGeom prst="rect">
            <a:avLst/>
          </a:prstGeom>
          <a:solidFill>
            <a:srgbClr val="F5F3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Obrázek 6" descr="Logo2N_Blue_CMYK_72dpi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88" y="903288"/>
            <a:ext cx="107632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2"/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gradFill flip="none" rotWithShape="1">
            <a:gsLst>
              <a:gs pos="0">
                <a:srgbClr val="1B75E3"/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Obrázek 9" descr="www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38" y="4546600"/>
            <a:ext cx="990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Skupina 16"/>
          <p:cNvGrpSpPr>
            <a:grpSpLocks/>
          </p:cNvGrpSpPr>
          <p:nvPr userDrawn="1"/>
        </p:nvGrpSpPr>
        <p:grpSpPr bwMode="auto">
          <a:xfrm>
            <a:off x="0" y="4097338"/>
            <a:ext cx="2159000" cy="331787"/>
            <a:chOff x="-205740" y="4276724"/>
            <a:chExt cx="2158365" cy="332093"/>
          </a:xfrm>
        </p:grpSpPr>
        <p:sp>
          <p:nvSpPr>
            <p:cNvPr id="9" name="Obdélník 8"/>
            <p:cNvSpPr/>
            <p:nvPr/>
          </p:nvSpPr>
          <p:spPr>
            <a:xfrm>
              <a:off x="-205740" y="4276724"/>
              <a:ext cx="2158365" cy="332093"/>
            </a:xfrm>
            <a:prstGeom prst="rect">
              <a:avLst/>
            </a:prstGeom>
            <a:solidFill>
              <a:srgbClr val="00559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TextovéPole 4"/>
            <p:cNvSpPr txBox="1">
              <a:spLocks noChangeArrowheads="1"/>
            </p:cNvSpPr>
            <p:nvPr/>
          </p:nvSpPr>
          <p:spPr bwMode="auto">
            <a:xfrm>
              <a:off x="152929" y="4292614"/>
              <a:ext cx="1799696" cy="306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400" spc="100" dirty="0">
                  <a:solidFill>
                    <a:srgbClr val="73B7F5"/>
                  </a:solidFill>
                  <a:latin typeface="Verdana" pitchFamily="34" charset="0"/>
                  <a:cs typeface="Arial" pitchFamily="34" charset="0"/>
                </a:rPr>
                <a:t>IP INTERCOMS</a:t>
              </a:r>
              <a:endParaRPr lang="en-US" sz="1400" spc="100" dirty="0">
                <a:solidFill>
                  <a:srgbClr val="73B7F5"/>
                </a:solidFill>
                <a:latin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23" name="Zástupný symbol pro text 21"/>
          <p:cNvSpPr>
            <a:spLocks noGrp="1"/>
          </p:cNvSpPr>
          <p:nvPr>
            <p:ph type="body" sz="quarter" idx="11"/>
          </p:nvPr>
        </p:nvSpPr>
        <p:spPr>
          <a:xfrm>
            <a:off x="434973" y="2543175"/>
            <a:ext cx="4808540" cy="1152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6" name="Zástupný symbol pro text 24"/>
          <p:cNvSpPr>
            <a:spLocks noGrp="1"/>
          </p:cNvSpPr>
          <p:nvPr>
            <p:ph type="body" sz="quarter" idx="12"/>
          </p:nvPr>
        </p:nvSpPr>
        <p:spPr>
          <a:xfrm>
            <a:off x="2839244" y="669131"/>
            <a:ext cx="4808538" cy="4683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9144000" cy="3848100"/>
          </a:xfrm>
          <a:prstGeom prst="rect">
            <a:avLst/>
          </a:prstGeom>
          <a:solidFill>
            <a:srgbClr val="F5F3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Obrázek 6" descr="Logo2N_Blue_CMYK_72dpi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88" y="903288"/>
            <a:ext cx="107632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2"/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gradFill flip="none" rotWithShape="1">
            <a:gsLst>
              <a:gs pos="0">
                <a:srgbClr val="1B75E3"/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Obrázek 9" descr="www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38" y="4546600"/>
            <a:ext cx="990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Skupina 16"/>
          <p:cNvGrpSpPr>
            <a:grpSpLocks/>
          </p:cNvGrpSpPr>
          <p:nvPr userDrawn="1"/>
        </p:nvGrpSpPr>
        <p:grpSpPr bwMode="auto">
          <a:xfrm>
            <a:off x="0" y="4097338"/>
            <a:ext cx="2159000" cy="331787"/>
            <a:chOff x="-205740" y="4276724"/>
            <a:chExt cx="2158365" cy="332093"/>
          </a:xfrm>
        </p:grpSpPr>
        <p:sp>
          <p:nvSpPr>
            <p:cNvPr id="9" name="Obdélník 8"/>
            <p:cNvSpPr/>
            <p:nvPr/>
          </p:nvSpPr>
          <p:spPr>
            <a:xfrm>
              <a:off x="-205740" y="4276724"/>
              <a:ext cx="2158365" cy="332093"/>
            </a:xfrm>
            <a:prstGeom prst="rect">
              <a:avLst/>
            </a:prstGeom>
            <a:solidFill>
              <a:srgbClr val="00559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TextovéPole 4"/>
            <p:cNvSpPr txBox="1">
              <a:spLocks noChangeArrowheads="1"/>
            </p:cNvSpPr>
            <p:nvPr/>
          </p:nvSpPr>
          <p:spPr bwMode="auto">
            <a:xfrm>
              <a:off x="152929" y="4292614"/>
              <a:ext cx="1799696" cy="306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400" spc="100" dirty="0">
                  <a:solidFill>
                    <a:srgbClr val="73B7F5"/>
                  </a:solidFill>
                  <a:latin typeface="Verdana" pitchFamily="34" charset="0"/>
                  <a:cs typeface="Arial" pitchFamily="34" charset="0"/>
                </a:rPr>
                <a:t>IP INTERCOMS</a:t>
              </a:r>
              <a:endParaRPr lang="en-US" sz="1400" spc="100" dirty="0">
                <a:solidFill>
                  <a:srgbClr val="73B7F5"/>
                </a:solidFill>
                <a:latin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15" name="Zástupný symbol pro text 11"/>
          <p:cNvSpPr>
            <a:spLocks noGrp="1"/>
          </p:cNvSpPr>
          <p:nvPr>
            <p:ph type="body" sz="quarter" idx="10"/>
          </p:nvPr>
        </p:nvSpPr>
        <p:spPr>
          <a:xfrm>
            <a:off x="458787" y="1943100"/>
            <a:ext cx="3614377" cy="5413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11"/>
          </p:nvPr>
        </p:nvSpPr>
        <p:spPr>
          <a:xfrm>
            <a:off x="458788" y="2629694"/>
            <a:ext cx="4212272" cy="100504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200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gradFill flip="none" rotWithShape="1">
            <a:gsLst>
              <a:gs pos="0">
                <a:srgbClr val="1B75E3"/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Obrázek 4" descr="Logo2N_Blue_CMYK_72dpi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2600" y="163513"/>
            <a:ext cx="7381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ovací čára 4"/>
          <p:cNvCxnSpPr/>
          <p:nvPr userDrawn="1"/>
        </p:nvCxnSpPr>
        <p:spPr>
          <a:xfrm>
            <a:off x="0" y="579438"/>
            <a:ext cx="75326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2"/>
          <p:cNvSpPr/>
          <p:nvPr/>
        </p:nvSpPr>
        <p:spPr bwMode="auto">
          <a:xfrm flipH="1" flipV="1">
            <a:off x="477838" y="1001713"/>
            <a:ext cx="5424487" cy="452437"/>
          </a:xfrm>
          <a:prstGeom prst="snip1Rect">
            <a:avLst>
              <a:gd name="adj" fmla="val 31726"/>
            </a:avLst>
          </a:prstGeom>
          <a:solidFill>
            <a:srgbClr val="005596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" name="Obrázek 27" descr="bullet_poin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38" y="1744663"/>
            <a:ext cx="3444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 userDrawn="1"/>
        </p:nvSpPr>
        <p:spPr>
          <a:xfrm>
            <a:off x="5643563" y="766763"/>
            <a:ext cx="2909887" cy="353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Zástupný symbol pro text 28"/>
          <p:cNvSpPr>
            <a:spLocks noGrp="1"/>
          </p:cNvSpPr>
          <p:nvPr>
            <p:ph type="body" sz="quarter" idx="11"/>
          </p:nvPr>
        </p:nvSpPr>
        <p:spPr>
          <a:xfrm>
            <a:off x="912813" y="1749428"/>
            <a:ext cx="4506912" cy="2554285"/>
          </a:xfrm>
          <a:prstGeom prst="rect">
            <a:avLst/>
          </a:prstGeom>
        </p:spPr>
        <p:txBody>
          <a:bodyPr/>
          <a:lstStyle>
            <a:lvl1pPr marL="0" indent="0">
              <a:defRPr sz="1600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7" name="Zástupný symbol pro text 34"/>
          <p:cNvSpPr>
            <a:spLocks noGrp="1"/>
          </p:cNvSpPr>
          <p:nvPr>
            <p:ph type="body" sz="quarter" idx="12"/>
          </p:nvPr>
        </p:nvSpPr>
        <p:spPr>
          <a:xfrm>
            <a:off x="752478" y="1042986"/>
            <a:ext cx="4457700" cy="3429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3" name="Zástupný symbol pro text 21"/>
          <p:cNvSpPr>
            <a:spLocks noGrp="1"/>
          </p:cNvSpPr>
          <p:nvPr>
            <p:ph type="body" sz="quarter" idx="13"/>
          </p:nvPr>
        </p:nvSpPr>
        <p:spPr>
          <a:xfrm>
            <a:off x="1733542" y="220663"/>
            <a:ext cx="2400300" cy="228600"/>
          </a:xfrm>
          <a:prstGeom prst="rect">
            <a:avLst/>
          </a:prstGeom>
        </p:spPr>
        <p:txBody>
          <a:bodyPr anchor="ctr"/>
          <a:lstStyle>
            <a:lvl1pPr>
              <a:defRPr sz="14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2"/>
          <p:cNvSpPr/>
          <p:nvPr/>
        </p:nvSpPr>
        <p:spPr bwMode="auto">
          <a:xfrm flipV="1">
            <a:off x="3243263" y="1001713"/>
            <a:ext cx="5424487" cy="452437"/>
          </a:xfrm>
          <a:prstGeom prst="snip1Rect">
            <a:avLst>
              <a:gd name="adj" fmla="val 31726"/>
            </a:avLst>
          </a:prstGeom>
          <a:solidFill>
            <a:srgbClr val="005596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" name="Obrázek 27" descr="bullet_poin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563" y="1744663"/>
            <a:ext cx="3444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 userDrawn="1"/>
        </p:nvSpPr>
        <p:spPr>
          <a:xfrm>
            <a:off x="477838" y="766763"/>
            <a:ext cx="2909887" cy="353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Zástupný symbol pro text 28"/>
          <p:cNvSpPr>
            <a:spLocks noGrp="1"/>
          </p:cNvSpPr>
          <p:nvPr>
            <p:ph type="body" sz="quarter" idx="11"/>
          </p:nvPr>
        </p:nvSpPr>
        <p:spPr>
          <a:xfrm>
            <a:off x="4046538" y="1749428"/>
            <a:ext cx="4506912" cy="2554285"/>
          </a:xfrm>
          <a:prstGeom prst="rect">
            <a:avLst/>
          </a:prstGeom>
        </p:spPr>
        <p:txBody>
          <a:bodyPr/>
          <a:lstStyle>
            <a:lvl1pPr marL="0" indent="0">
              <a:defRPr sz="1600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7" name="Zástupný symbol pro text 34"/>
          <p:cNvSpPr>
            <a:spLocks noGrp="1"/>
          </p:cNvSpPr>
          <p:nvPr>
            <p:ph type="body" sz="quarter" idx="12"/>
          </p:nvPr>
        </p:nvSpPr>
        <p:spPr>
          <a:xfrm flipH="1">
            <a:off x="3536166" y="1042986"/>
            <a:ext cx="4457700" cy="3429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1" name="Zástupný symbol pro text 21"/>
          <p:cNvSpPr>
            <a:spLocks noGrp="1"/>
          </p:cNvSpPr>
          <p:nvPr>
            <p:ph type="body" sz="quarter" idx="13"/>
          </p:nvPr>
        </p:nvSpPr>
        <p:spPr>
          <a:xfrm>
            <a:off x="1733542" y="220663"/>
            <a:ext cx="2400300" cy="228600"/>
          </a:xfrm>
          <a:prstGeom prst="rect">
            <a:avLst/>
          </a:prstGeom>
        </p:spPr>
        <p:txBody>
          <a:bodyPr anchor="ctr"/>
          <a:lstStyle>
            <a:lvl1pPr>
              <a:defRPr sz="14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t important key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3014663" y="1001713"/>
            <a:ext cx="5656262" cy="3105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nip Single Corner Rectangle 2"/>
          <p:cNvSpPr/>
          <p:nvPr/>
        </p:nvSpPr>
        <p:spPr bwMode="auto">
          <a:xfrm flipV="1">
            <a:off x="3243263" y="1001713"/>
            <a:ext cx="5424487" cy="452437"/>
          </a:xfrm>
          <a:prstGeom prst="snip1Rect">
            <a:avLst>
              <a:gd name="adj" fmla="val 31726"/>
            </a:avLst>
          </a:prstGeom>
          <a:solidFill>
            <a:srgbClr val="005596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7" name="Obrázek 27" descr="bullet_poin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563" y="1744663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 userDrawn="1"/>
        </p:nvSpPr>
        <p:spPr>
          <a:xfrm>
            <a:off x="477838" y="766763"/>
            <a:ext cx="2909887" cy="353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Zástupný symbol pro text 28"/>
          <p:cNvSpPr>
            <a:spLocks noGrp="1"/>
          </p:cNvSpPr>
          <p:nvPr>
            <p:ph type="body" sz="quarter" idx="11"/>
          </p:nvPr>
        </p:nvSpPr>
        <p:spPr>
          <a:xfrm>
            <a:off x="4046538" y="1749428"/>
            <a:ext cx="4506912" cy="2236785"/>
          </a:xfrm>
          <a:prstGeom prst="rect">
            <a:avLst/>
          </a:prstGeom>
        </p:spPr>
        <p:txBody>
          <a:bodyPr/>
          <a:lstStyle>
            <a:lvl1pPr marL="0" indent="0">
              <a:defRPr sz="1600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7" name="Zástupný symbol pro text 34"/>
          <p:cNvSpPr>
            <a:spLocks noGrp="1"/>
          </p:cNvSpPr>
          <p:nvPr>
            <p:ph type="body" sz="quarter" idx="12"/>
          </p:nvPr>
        </p:nvSpPr>
        <p:spPr>
          <a:xfrm flipH="1">
            <a:off x="3536166" y="1042986"/>
            <a:ext cx="4457700" cy="342901"/>
          </a:xfrm>
          <a:prstGeom prst="rect">
            <a:avLst/>
          </a:prstGeom>
        </p:spPr>
        <p:txBody>
          <a:bodyPr anchor="ctr"/>
          <a:lstStyle>
            <a:lvl1pPr>
              <a:defRPr sz="1800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1" name="Zástupný symbol pro text 21"/>
          <p:cNvSpPr>
            <a:spLocks noGrp="1"/>
          </p:cNvSpPr>
          <p:nvPr>
            <p:ph type="body" sz="quarter" idx="13"/>
          </p:nvPr>
        </p:nvSpPr>
        <p:spPr>
          <a:xfrm>
            <a:off x="1733542" y="220663"/>
            <a:ext cx="2400300" cy="228600"/>
          </a:xfrm>
          <a:prstGeom prst="rect">
            <a:avLst/>
          </a:prstGeom>
        </p:spPr>
        <p:txBody>
          <a:bodyPr anchor="ctr"/>
          <a:lstStyle>
            <a:lvl1pPr>
              <a:defRPr sz="14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 vertic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4148138" y="1284288"/>
            <a:ext cx="847725" cy="28575"/>
          </a:xfrm>
          <a:prstGeom prst="rect">
            <a:avLst/>
          </a:prstGeom>
          <a:solidFill>
            <a:srgbClr val="0055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Zástupný symbol pro text 21"/>
          <p:cNvSpPr>
            <a:spLocks noGrp="1"/>
          </p:cNvSpPr>
          <p:nvPr>
            <p:ph type="body" sz="quarter" idx="13"/>
          </p:nvPr>
        </p:nvSpPr>
        <p:spPr>
          <a:xfrm>
            <a:off x="1733542" y="220663"/>
            <a:ext cx="2400300" cy="228600"/>
          </a:xfrm>
          <a:prstGeom prst="rect">
            <a:avLst/>
          </a:prstGeom>
        </p:spPr>
        <p:txBody>
          <a:bodyPr anchor="ctr"/>
          <a:lstStyle>
            <a:lvl1pPr>
              <a:defRPr sz="14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10"/>
          <p:cNvSpPr>
            <a:spLocks noGrp="1"/>
          </p:cNvSpPr>
          <p:nvPr>
            <p:ph type="body" sz="quarter" idx="14"/>
          </p:nvPr>
        </p:nvSpPr>
        <p:spPr>
          <a:xfrm>
            <a:off x="2320925" y="868363"/>
            <a:ext cx="4502150" cy="400050"/>
          </a:xfrm>
          <a:prstGeom prst="rect">
            <a:avLst/>
          </a:prstGeom>
        </p:spPr>
        <p:txBody>
          <a:bodyPr/>
          <a:lstStyle>
            <a:lvl1pPr algn="ctr">
              <a:defRPr sz="2000" cap="all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g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4148138" y="1284288"/>
            <a:ext cx="847725" cy="28575"/>
          </a:xfrm>
          <a:prstGeom prst="rect">
            <a:avLst/>
          </a:prstGeom>
          <a:solidFill>
            <a:srgbClr val="0055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Zástupný symbol pro text 21"/>
          <p:cNvSpPr>
            <a:spLocks noGrp="1"/>
          </p:cNvSpPr>
          <p:nvPr>
            <p:ph type="body" sz="quarter" idx="13"/>
          </p:nvPr>
        </p:nvSpPr>
        <p:spPr>
          <a:xfrm>
            <a:off x="1733542" y="220663"/>
            <a:ext cx="2400300" cy="228600"/>
          </a:xfrm>
          <a:prstGeom prst="rect">
            <a:avLst/>
          </a:prstGeom>
        </p:spPr>
        <p:txBody>
          <a:bodyPr anchor="ctr"/>
          <a:lstStyle>
            <a:lvl1pPr>
              <a:defRPr sz="1400" b="0"/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3" name="Zástupný symbol pro text 10"/>
          <p:cNvSpPr>
            <a:spLocks noGrp="1"/>
          </p:cNvSpPr>
          <p:nvPr>
            <p:ph type="body" sz="quarter" idx="14"/>
          </p:nvPr>
        </p:nvSpPr>
        <p:spPr>
          <a:xfrm>
            <a:off x="800100" y="868363"/>
            <a:ext cx="7543800" cy="400050"/>
          </a:xfrm>
          <a:prstGeom prst="rect">
            <a:avLst/>
          </a:prstGeom>
        </p:spPr>
        <p:txBody>
          <a:bodyPr/>
          <a:lstStyle>
            <a:lvl1pPr algn="ctr">
              <a:defRPr sz="2000" cap="all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vari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4148138" y="1284288"/>
            <a:ext cx="847725" cy="28575"/>
          </a:xfrm>
          <a:prstGeom prst="rect">
            <a:avLst/>
          </a:prstGeom>
          <a:solidFill>
            <a:srgbClr val="0055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Zástupný symbol pro text 10"/>
          <p:cNvSpPr>
            <a:spLocks noGrp="1"/>
          </p:cNvSpPr>
          <p:nvPr>
            <p:ph type="body" sz="quarter" idx="14"/>
          </p:nvPr>
        </p:nvSpPr>
        <p:spPr>
          <a:xfrm>
            <a:off x="800100" y="868363"/>
            <a:ext cx="7543800" cy="400050"/>
          </a:xfrm>
          <a:prstGeom prst="rect">
            <a:avLst/>
          </a:prstGeom>
        </p:spPr>
        <p:txBody>
          <a:bodyPr/>
          <a:lstStyle>
            <a:lvl1pPr algn="ctr">
              <a:defRPr sz="2000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3" name="Zástupný symbol pro text 21"/>
          <p:cNvSpPr>
            <a:spLocks noGrp="1"/>
          </p:cNvSpPr>
          <p:nvPr>
            <p:ph type="body" sz="quarter" idx="13"/>
          </p:nvPr>
        </p:nvSpPr>
        <p:spPr>
          <a:xfrm>
            <a:off x="1733542" y="220663"/>
            <a:ext cx="2400300" cy="228600"/>
          </a:xfrm>
          <a:prstGeom prst="rect">
            <a:avLst/>
          </a:prstGeom>
        </p:spPr>
        <p:txBody>
          <a:bodyPr anchor="ctr"/>
          <a:lstStyle>
            <a:lvl1pPr>
              <a:defRPr sz="1400" b="0"/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4148138" y="1284288"/>
            <a:ext cx="847725" cy="28575"/>
          </a:xfrm>
          <a:prstGeom prst="rect">
            <a:avLst/>
          </a:prstGeom>
          <a:solidFill>
            <a:srgbClr val="0055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 userDrawn="1"/>
        </p:nvSpPr>
        <p:spPr>
          <a:xfrm flipV="1">
            <a:off x="0" y="2963863"/>
            <a:ext cx="9144000" cy="1736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Zástupný symbol pro text 21"/>
          <p:cNvSpPr>
            <a:spLocks noGrp="1"/>
          </p:cNvSpPr>
          <p:nvPr>
            <p:ph type="body" sz="quarter" idx="13"/>
          </p:nvPr>
        </p:nvSpPr>
        <p:spPr>
          <a:xfrm>
            <a:off x="1733542" y="220663"/>
            <a:ext cx="2400300" cy="228600"/>
          </a:xfrm>
          <a:prstGeom prst="rect">
            <a:avLst/>
          </a:prstGeom>
        </p:spPr>
        <p:txBody>
          <a:bodyPr anchor="ctr"/>
          <a:lstStyle>
            <a:lvl1pPr>
              <a:defRPr sz="14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10"/>
          <p:cNvSpPr>
            <a:spLocks noGrp="1"/>
          </p:cNvSpPr>
          <p:nvPr>
            <p:ph type="body" sz="quarter" idx="14"/>
          </p:nvPr>
        </p:nvSpPr>
        <p:spPr>
          <a:xfrm>
            <a:off x="800100" y="868363"/>
            <a:ext cx="7543800" cy="400050"/>
          </a:xfrm>
          <a:prstGeom prst="rect">
            <a:avLst/>
          </a:prstGeom>
        </p:spPr>
        <p:txBody>
          <a:bodyPr/>
          <a:lstStyle>
            <a:lvl1pPr algn="ctr">
              <a:defRPr sz="2000" cap="all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text 28"/>
          <p:cNvSpPr>
            <a:spLocks noGrp="1"/>
          </p:cNvSpPr>
          <p:nvPr>
            <p:ph type="body" sz="quarter" idx="11"/>
          </p:nvPr>
        </p:nvSpPr>
        <p:spPr>
          <a:xfrm>
            <a:off x="317500" y="1749428"/>
            <a:ext cx="3906837" cy="1214433"/>
          </a:xfrm>
          <a:prstGeom prst="rect">
            <a:avLst/>
          </a:prstGeom>
        </p:spPr>
        <p:txBody>
          <a:bodyPr/>
          <a:lstStyle>
            <a:lvl1pPr marL="0" indent="0">
              <a:defRPr sz="1600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3" name="Zástupný symbol pro text 28"/>
          <p:cNvSpPr>
            <a:spLocks noGrp="1"/>
          </p:cNvSpPr>
          <p:nvPr>
            <p:ph type="body" sz="quarter" idx="15"/>
          </p:nvPr>
        </p:nvSpPr>
        <p:spPr>
          <a:xfrm>
            <a:off x="4837113" y="1749428"/>
            <a:ext cx="3906837" cy="1214433"/>
          </a:xfrm>
          <a:prstGeom prst="rect">
            <a:avLst/>
          </a:prstGeom>
        </p:spPr>
        <p:txBody>
          <a:bodyPr/>
          <a:lstStyle>
            <a:lvl1pPr marL="0" indent="0">
              <a:defRPr sz="1600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66" r:id="rId1"/>
    <p:sldLayoutId id="2147484967" r:id="rId2"/>
  </p:sldLayoutIdLst>
  <p:timing>
    <p:tnLst>
      <p:par>
        <p:cTn id="1" dur="indefinite" restart="never" nodeType="tmRoot"/>
      </p:par>
    </p:tnLst>
  </p:timing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1700" kern="1200" cap="all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defRPr sz="2500" b="1" kern="1200">
          <a:solidFill>
            <a:srgbClr val="004E9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1363" indent="-28575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1413" indent="-22860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598613" indent="-22860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i="1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5813" indent="-22860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4579938"/>
          </a:xfrm>
          <a:prstGeom prst="rect">
            <a:avLst/>
          </a:prstGeom>
          <a:solidFill>
            <a:srgbClr val="F5F3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2"/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gradFill flip="none" rotWithShape="1">
            <a:gsLst>
              <a:gs pos="0">
                <a:srgbClr val="1B75E3"/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Obrázek 9" descr="www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37500" y="4699000"/>
            <a:ext cx="9461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ázek 4" descr="Logo2N_Blue_CMYK_72dpi.jp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02600" y="163513"/>
            <a:ext cx="7381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0" name="Skupina 16"/>
          <p:cNvGrpSpPr>
            <a:grpSpLocks/>
          </p:cNvGrpSpPr>
          <p:nvPr userDrawn="1"/>
        </p:nvGrpSpPr>
        <p:grpSpPr bwMode="auto">
          <a:xfrm>
            <a:off x="0" y="211138"/>
            <a:ext cx="1836738" cy="247650"/>
            <a:chOff x="45720" y="4275930"/>
            <a:chExt cx="2159460" cy="341650"/>
          </a:xfrm>
        </p:grpSpPr>
        <p:sp>
          <p:nvSpPr>
            <p:cNvPr id="7" name="Obdélník 6"/>
            <p:cNvSpPr/>
            <p:nvPr/>
          </p:nvSpPr>
          <p:spPr>
            <a:xfrm>
              <a:off x="45720" y="4275930"/>
              <a:ext cx="1907491" cy="332890"/>
            </a:xfrm>
            <a:prstGeom prst="rect">
              <a:avLst/>
            </a:prstGeom>
            <a:solidFill>
              <a:srgbClr val="00559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TextovéPole 4"/>
            <p:cNvSpPr txBox="1">
              <a:spLocks noChangeArrowheads="1"/>
            </p:cNvSpPr>
            <p:nvPr/>
          </p:nvSpPr>
          <p:spPr bwMode="auto">
            <a:xfrm>
              <a:off x="404075" y="4278119"/>
              <a:ext cx="1801105" cy="339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000" spc="100" dirty="0">
                  <a:solidFill>
                    <a:srgbClr val="73B7F5"/>
                  </a:solidFill>
                  <a:latin typeface="Verdana" pitchFamily="34" charset="0"/>
                  <a:cs typeface="Arial" pitchFamily="34" charset="0"/>
                </a:rPr>
                <a:t>IP INTERCOMS</a:t>
              </a:r>
              <a:endParaRPr lang="en-US" sz="1000" spc="100" dirty="0">
                <a:solidFill>
                  <a:srgbClr val="73B7F5"/>
                </a:solidFill>
                <a:latin typeface="Verdana" pitchFamily="34" charset="0"/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8" r:id="rId1"/>
    <p:sldLayoutId id="2147484969" r:id="rId2"/>
    <p:sldLayoutId id="2147484970" r:id="rId3"/>
    <p:sldLayoutId id="2147484971" r:id="rId4"/>
    <p:sldLayoutId id="2147484972" r:id="rId5"/>
    <p:sldLayoutId id="2147484973" r:id="rId6"/>
    <p:sldLayoutId id="2147484974" r:id="rId7"/>
  </p:sldLayoutIdLst>
  <p:timing>
    <p:tnLst>
      <p:par>
        <p:cTn id="1" dur="indefinite" restart="never" nodeType="tmRoot"/>
      </p:par>
    </p:tnLst>
  </p:timing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1700" kern="1200" cap="all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defRPr sz="2500" b="1" kern="1200">
          <a:solidFill>
            <a:srgbClr val="004E9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1363" indent="-28575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1413" indent="-22860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598613" indent="-22860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i="1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5813" indent="-22860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 flipV="1">
            <a:off x="0" y="4549775"/>
            <a:ext cx="9144000" cy="555625"/>
          </a:xfrm>
          <a:prstGeom prst="rect">
            <a:avLst/>
          </a:prstGeom>
          <a:solidFill>
            <a:srgbClr val="F5F3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2"/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gradFill flip="none" rotWithShape="1">
            <a:gsLst>
              <a:gs pos="0">
                <a:srgbClr val="1B75E3"/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2" name="Obrázek 9" descr="www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7500" y="4699000"/>
            <a:ext cx="9461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Obrázek 4" descr="Logo2N_Blue_CMYK_72dpi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2600" y="163513"/>
            <a:ext cx="7381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4" name="Skupina 16"/>
          <p:cNvGrpSpPr>
            <a:grpSpLocks/>
          </p:cNvGrpSpPr>
          <p:nvPr userDrawn="1"/>
        </p:nvGrpSpPr>
        <p:grpSpPr bwMode="auto">
          <a:xfrm>
            <a:off x="0" y="211138"/>
            <a:ext cx="1836738" cy="247650"/>
            <a:chOff x="45720" y="4275930"/>
            <a:chExt cx="2159460" cy="341650"/>
          </a:xfrm>
        </p:grpSpPr>
        <p:sp>
          <p:nvSpPr>
            <p:cNvPr id="7" name="Obdélník 6"/>
            <p:cNvSpPr/>
            <p:nvPr/>
          </p:nvSpPr>
          <p:spPr>
            <a:xfrm>
              <a:off x="45720" y="4275930"/>
              <a:ext cx="1907491" cy="332890"/>
            </a:xfrm>
            <a:prstGeom prst="rect">
              <a:avLst/>
            </a:prstGeom>
            <a:solidFill>
              <a:srgbClr val="00559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TextovéPole 4"/>
            <p:cNvSpPr txBox="1">
              <a:spLocks noChangeArrowheads="1"/>
            </p:cNvSpPr>
            <p:nvPr/>
          </p:nvSpPr>
          <p:spPr bwMode="auto">
            <a:xfrm>
              <a:off x="404075" y="4278119"/>
              <a:ext cx="1801105" cy="339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000" spc="100" dirty="0">
                  <a:solidFill>
                    <a:srgbClr val="73B7F5"/>
                  </a:solidFill>
                  <a:latin typeface="Verdana" pitchFamily="34" charset="0"/>
                  <a:cs typeface="Arial" pitchFamily="34" charset="0"/>
                </a:rPr>
                <a:t>IP INTERCOMS</a:t>
              </a:r>
              <a:endParaRPr lang="en-US" sz="1000" spc="100" dirty="0">
                <a:solidFill>
                  <a:srgbClr val="73B7F5"/>
                </a:solidFill>
                <a:latin typeface="Verdana" pitchFamily="34" charset="0"/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5" r:id="rId1"/>
    <p:sldLayoutId id="2147484976" r:id="rId2"/>
  </p:sldLayoutIdLst>
  <p:timing>
    <p:tnLst>
      <p:par>
        <p:cTn id="1" dur="indefinite" restart="never" nodeType="tmRoot"/>
      </p:par>
    </p:tnLst>
  </p:timing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1700" kern="1200" cap="all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defRPr sz="2500" b="1" kern="1200">
          <a:solidFill>
            <a:srgbClr val="004E9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1363" indent="-28575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1413" indent="-22860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598613" indent="-22860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i="1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5813" indent="-22860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21"/>
          <p:cNvSpPr txBox="1">
            <a:spLocks/>
          </p:cNvSpPr>
          <p:nvPr userDrawn="1"/>
        </p:nvSpPr>
        <p:spPr>
          <a:xfrm>
            <a:off x="434975" y="2543175"/>
            <a:ext cx="4808538" cy="1152525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341313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cs-CZ" sz="2000" dirty="0" err="1" smtClean="0">
                <a:latin typeface="Verdana" pitchFamily="34" charset="0"/>
                <a:ea typeface="Verdana" pitchFamily="34" charset="0"/>
                <a:cs typeface="Arial" pitchFamily="34" charset="0"/>
              </a:rPr>
              <a:t>Claim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Verdana" pitchFamily="34" charset="0"/>
                <a:ea typeface="Verdana" pitchFamily="34" charset="0"/>
                <a:cs typeface="Arial" pitchFamily="34" charset="0"/>
              </a:rPr>
              <a:t>from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Verdana" pitchFamily="34" charset="0"/>
                <a:ea typeface="Verdana" pitchFamily="34" charset="0"/>
                <a:cs typeface="Arial" pitchFamily="34" charset="0"/>
              </a:rPr>
              <a:t>message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 house.</a:t>
            </a:r>
            <a:endParaRPr lang="en-US" sz="2000" dirty="0">
              <a:latin typeface="Verdana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Zástupný symbol pro text 24"/>
          <p:cNvSpPr txBox="1">
            <a:spLocks/>
          </p:cNvSpPr>
          <p:nvPr userDrawn="1"/>
        </p:nvSpPr>
        <p:spPr>
          <a:xfrm>
            <a:off x="434975" y="1943100"/>
            <a:ext cx="4808538" cy="4683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marL="341313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cs-CZ" b="1" dirty="0" err="1" smtClean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</a:t>
            </a:r>
            <a:r>
              <a:rPr lang="cs-CZ" b="1" dirty="0" smtClean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dirty="0" err="1" smtClean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</a:t>
            </a:r>
            <a:endParaRPr lang="en-US" b="1" dirty="0">
              <a:solidFill>
                <a:srgbClr val="00559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7" r:id="rId1"/>
    <p:sldLayoutId id="2147484978" r:id="rId2"/>
  </p:sldLayoutIdLst>
  <p:timing>
    <p:tnLst>
      <p:par>
        <p:cTn id="1" dur="indefinite" restart="never" nodeType="tmRoot"/>
      </p:par>
    </p:tnLst>
  </p:timing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1700" kern="1200" cap="all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defRPr sz="2500" b="1" kern="1200">
          <a:solidFill>
            <a:srgbClr val="004E9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1363" indent="-28575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1413" indent="-22860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598613" indent="-22860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i="1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5813" indent="-22860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Zástupný symbol pro text 6"/>
          <p:cNvSpPr>
            <a:spLocks noGrp="1"/>
          </p:cNvSpPr>
          <p:nvPr>
            <p:ph type="body" sz="quarter" idx="10"/>
          </p:nvPr>
        </p:nvSpPr>
        <p:spPr bwMode="auto">
          <a:xfrm>
            <a:off x="458788" y="1943100"/>
            <a:ext cx="3614737" cy="5413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000" dirty="0" smtClean="0"/>
              <a:t>2N® </a:t>
            </a:r>
            <a:r>
              <a:rPr lang="cs-CZ" sz="2000" dirty="0" err="1" smtClean="0"/>
              <a:t>Helios</a:t>
            </a:r>
            <a:r>
              <a:rPr lang="cs-CZ" sz="2000" dirty="0" smtClean="0"/>
              <a:t> IP </a:t>
            </a:r>
            <a:r>
              <a:rPr lang="cs-CZ" sz="2000" dirty="0" err="1" smtClean="0"/>
              <a:t>Solo</a:t>
            </a:r>
            <a:endParaRPr lang="cs-CZ" sz="2000" dirty="0" smtClean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1"/>
          </p:nvPr>
        </p:nvSpPr>
        <p:spPr>
          <a:xfrm>
            <a:off x="458788" y="2630488"/>
            <a:ext cx="4211637" cy="1004887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Compact</a:t>
            </a:r>
            <a:r>
              <a:rPr lang="cs-CZ" dirty="0" smtClean="0"/>
              <a:t> IP </a:t>
            </a:r>
            <a:r>
              <a:rPr lang="cs-CZ" dirty="0" err="1" smtClean="0"/>
              <a:t>Intercom</a:t>
            </a:r>
            <a:endParaRPr lang="en-US" dirty="0"/>
          </a:p>
        </p:txBody>
      </p:sp>
      <p:pic>
        <p:nvPicPr>
          <p:cNvPr id="17415" name="Obrázek 19" descr="anti_vand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6974" y="4097338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helios_ip_solo_front_photo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7680" y="1303134"/>
            <a:ext cx="2471327" cy="2911057"/>
          </a:xfrm>
          <a:prstGeom prst="rect">
            <a:avLst/>
          </a:prstGeom>
        </p:spPr>
      </p:pic>
      <p:pic>
        <p:nvPicPr>
          <p:cNvPr id="10" name="Obrázek 9" descr="ikony.png"/>
          <p:cNvPicPr>
            <a:picLocks noChangeAspect="1"/>
          </p:cNvPicPr>
          <p:nvPr/>
        </p:nvPicPr>
        <p:blipFill>
          <a:blip r:embed="rId4" cstate="print"/>
          <a:srcRect l="55969"/>
          <a:stretch>
            <a:fillRect/>
          </a:stretch>
        </p:blipFill>
        <p:spPr>
          <a:xfrm>
            <a:off x="5104737" y="4097338"/>
            <a:ext cx="521707" cy="584200"/>
          </a:xfrm>
          <a:prstGeom prst="rect">
            <a:avLst/>
          </a:prstGeom>
        </p:spPr>
      </p:pic>
      <p:pic>
        <p:nvPicPr>
          <p:cNvPr id="7" name="Obrázek 14" descr="ip_5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1825" y="4097338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text 25"/>
          <p:cNvSpPr>
            <a:spLocks noGrp="1"/>
          </p:cNvSpPr>
          <p:nvPr>
            <p:ph type="body" sz="quarter" idx="13"/>
          </p:nvPr>
        </p:nvSpPr>
        <p:spPr bwMode="auto">
          <a:xfrm>
            <a:off x="1733550" y="220663"/>
            <a:ext cx="2400300" cy="22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2N</a:t>
            </a:r>
            <a:r>
              <a:rPr lang="cs-CZ" baseline="30000" dirty="0" smtClean="0"/>
              <a:t>®</a:t>
            </a:r>
            <a:r>
              <a:rPr lang="cs-CZ" dirty="0" smtClean="0"/>
              <a:t> </a:t>
            </a:r>
            <a:r>
              <a:rPr lang="cs-CZ" dirty="0" err="1" smtClean="0"/>
              <a:t>Helios</a:t>
            </a:r>
            <a:r>
              <a:rPr lang="cs-CZ" dirty="0" smtClean="0"/>
              <a:t> IP </a:t>
            </a:r>
            <a:r>
              <a:rPr lang="cs-CZ" dirty="0" err="1" smtClean="0"/>
              <a:t>Solo</a:t>
            </a:r>
            <a:endParaRPr lang="cs-CZ" dirty="0" smtClean="0"/>
          </a:p>
        </p:txBody>
      </p:sp>
      <p:sp>
        <p:nvSpPr>
          <p:cNvPr id="30723" name="Zástupný symbol pro text 26"/>
          <p:cNvSpPr>
            <a:spLocks noGrp="1"/>
          </p:cNvSpPr>
          <p:nvPr>
            <p:ph type="body" sz="quarter" idx="14"/>
          </p:nvPr>
        </p:nvSpPr>
        <p:spPr bwMode="auto">
          <a:xfrm>
            <a:off x="311150" y="868363"/>
            <a:ext cx="4502150" cy="4000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cap="none" smtClean="0">
                <a:solidFill>
                  <a:srgbClr val="2C2C2C"/>
                </a:solidFill>
              </a:rPr>
              <a:t>Technical Specification</a:t>
            </a:r>
          </a:p>
        </p:txBody>
      </p:sp>
      <p:sp>
        <p:nvSpPr>
          <p:cNvPr id="30724" name="Zástupný symbol pro text 23"/>
          <p:cNvSpPr>
            <a:spLocks noGrp="1"/>
          </p:cNvSpPr>
          <p:nvPr>
            <p:ph type="body" sz="quarter" idx="11"/>
          </p:nvPr>
        </p:nvSpPr>
        <p:spPr bwMode="auto">
          <a:xfrm>
            <a:off x="306388" y="1471613"/>
            <a:ext cx="4913312" cy="2895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</a:pPr>
            <a:r>
              <a:rPr lang="en-US" sz="1400" b="1" dirty="0" err="1" smtClean="0">
                <a:solidFill>
                  <a:srgbClr val="2C2C2C"/>
                </a:solidFill>
              </a:rPr>
              <a:t>Signalling</a:t>
            </a:r>
            <a:r>
              <a:rPr lang="en-US" sz="1400" b="1" dirty="0" smtClean="0">
                <a:solidFill>
                  <a:srgbClr val="2C2C2C"/>
                </a:solidFill>
              </a:rPr>
              <a:t> protocol</a:t>
            </a:r>
            <a:r>
              <a:rPr lang="cs-CZ" sz="1400" b="1" dirty="0" smtClean="0">
                <a:solidFill>
                  <a:srgbClr val="2C2C2C"/>
                </a:solidFill>
              </a:rPr>
              <a:t>:</a:t>
            </a:r>
            <a:r>
              <a:rPr lang="en-US" sz="1400" dirty="0" smtClean="0">
                <a:solidFill>
                  <a:srgbClr val="2C2C2C"/>
                </a:solidFill>
              </a:rPr>
              <a:t> SIP 2.0 (RFC - 3261)</a:t>
            </a:r>
            <a:endParaRPr lang="cs-CZ" sz="1400" dirty="0" smtClean="0">
              <a:solidFill>
                <a:srgbClr val="2C2C2C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1400" b="1" dirty="0" smtClean="0">
                <a:solidFill>
                  <a:srgbClr val="2C2C2C"/>
                </a:solidFill>
              </a:rPr>
              <a:t>Microphone</a:t>
            </a:r>
            <a:r>
              <a:rPr lang="cs-CZ" sz="1400" b="1" dirty="0" smtClean="0">
                <a:solidFill>
                  <a:srgbClr val="2C2C2C"/>
                </a:solidFill>
              </a:rPr>
              <a:t>:</a:t>
            </a:r>
            <a:r>
              <a:rPr lang="en-US" sz="1400" dirty="0" smtClean="0">
                <a:solidFill>
                  <a:srgbClr val="2C2C2C"/>
                </a:solidFill>
              </a:rPr>
              <a:t> 1 built-in microphone, Speaker 2W</a:t>
            </a:r>
            <a:endParaRPr lang="cs-CZ" sz="1400" dirty="0" smtClean="0">
              <a:solidFill>
                <a:srgbClr val="2C2C2C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1400" b="1" dirty="0" smtClean="0">
                <a:solidFill>
                  <a:srgbClr val="2C2C2C"/>
                </a:solidFill>
              </a:rPr>
              <a:t>Camera (optional) Resolution</a:t>
            </a:r>
            <a:r>
              <a:rPr lang="cs-CZ" sz="1400" b="1" dirty="0" smtClean="0">
                <a:solidFill>
                  <a:srgbClr val="2C2C2C"/>
                </a:solidFill>
              </a:rPr>
              <a:t>:</a:t>
            </a:r>
            <a:r>
              <a:rPr lang="en-US" sz="1400" dirty="0" smtClean="0">
                <a:solidFill>
                  <a:srgbClr val="2C2C2C"/>
                </a:solidFill>
              </a:rPr>
              <a:t> JPEG 1280 x 960px – video call 640 x 480px</a:t>
            </a:r>
            <a:endParaRPr lang="cs-CZ" sz="1400" dirty="0" smtClean="0">
              <a:solidFill>
                <a:srgbClr val="2C2C2C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1400" b="1" dirty="0" smtClean="0">
                <a:solidFill>
                  <a:srgbClr val="2C2C2C"/>
                </a:solidFill>
              </a:rPr>
              <a:t>Viewing angle </a:t>
            </a:r>
            <a:r>
              <a:rPr lang="en-US" sz="1400" dirty="0" smtClean="0">
                <a:solidFill>
                  <a:srgbClr val="2C2C2C"/>
                </a:solidFill>
              </a:rPr>
              <a:t>120° (H), 90° (V), 145° (D)</a:t>
            </a:r>
            <a:endParaRPr lang="cs-CZ" sz="1400" dirty="0" smtClean="0">
              <a:solidFill>
                <a:srgbClr val="2C2C2C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1400" b="1" dirty="0" smtClean="0">
                <a:solidFill>
                  <a:srgbClr val="2C2C2C"/>
                </a:solidFill>
              </a:rPr>
              <a:t>Night vision</a:t>
            </a:r>
            <a:r>
              <a:rPr lang="cs-CZ" sz="1400" b="1" dirty="0" smtClean="0">
                <a:solidFill>
                  <a:srgbClr val="2C2C2C"/>
                </a:solidFill>
              </a:rPr>
              <a:t>:</a:t>
            </a:r>
            <a:r>
              <a:rPr lang="en-US" sz="1400" dirty="0" smtClean="0">
                <a:solidFill>
                  <a:srgbClr val="2C2C2C"/>
                </a:solidFill>
              </a:rPr>
              <a:t> Yes Automatic IR cut filter and IR light</a:t>
            </a:r>
            <a:endParaRPr lang="cs-CZ" sz="1400" dirty="0" smtClean="0">
              <a:solidFill>
                <a:srgbClr val="2C2C2C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1400" b="1" dirty="0" smtClean="0">
                <a:solidFill>
                  <a:srgbClr val="2C2C2C"/>
                </a:solidFill>
              </a:rPr>
              <a:t>Video stream</a:t>
            </a:r>
            <a:r>
              <a:rPr lang="cs-CZ" sz="1400" b="1" dirty="0" smtClean="0">
                <a:solidFill>
                  <a:srgbClr val="2C2C2C"/>
                </a:solidFill>
              </a:rPr>
              <a:t>:</a:t>
            </a:r>
            <a:r>
              <a:rPr lang="en-US" sz="1400" dirty="0" smtClean="0">
                <a:solidFill>
                  <a:srgbClr val="2C2C2C"/>
                </a:solidFill>
              </a:rPr>
              <a:t> </a:t>
            </a:r>
            <a:r>
              <a:rPr lang="en-US" sz="1400" dirty="0" err="1" smtClean="0">
                <a:solidFill>
                  <a:srgbClr val="2C2C2C"/>
                </a:solidFill>
              </a:rPr>
              <a:t>Codecs</a:t>
            </a:r>
            <a:r>
              <a:rPr lang="en-US" sz="1400" dirty="0" smtClean="0">
                <a:solidFill>
                  <a:srgbClr val="2C2C2C"/>
                </a:solidFill>
              </a:rPr>
              <a:t> H.263+, H.263, H.264, MJPEG, MPEG-4</a:t>
            </a:r>
            <a:endParaRPr lang="cs-CZ" sz="1400" dirty="0" smtClean="0">
              <a:solidFill>
                <a:srgbClr val="2C2C2C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1400" b="1" dirty="0" smtClean="0">
                <a:solidFill>
                  <a:srgbClr val="2C2C2C"/>
                </a:solidFill>
              </a:rPr>
              <a:t>Power supply</a:t>
            </a:r>
            <a:r>
              <a:rPr lang="cs-CZ" sz="1400" b="1" dirty="0" smtClean="0">
                <a:solidFill>
                  <a:srgbClr val="2C2C2C"/>
                </a:solidFill>
              </a:rPr>
              <a:t>:</a:t>
            </a:r>
            <a:r>
              <a:rPr lang="en-US" sz="1400" b="1" dirty="0" smtClean="0">
                <a:solidFill>
                  <a:srgbClr val="2C2C2C"/>
                </a:solidFill>
              </a:rPr>
              <a:t> </a:t>
            </a:r>
            <a:r>
              <a:rPr lang="en-US" sz="1400" dirty="0" smtClean="0">
                <a:solidFill>
                  <a:srgbClr val="2C2C2C"/>
                </a:solidFill>
              </a:rPr>
              <a:t>12V ± 15%/ 2A DC, or </a:t>
            </a:r>
            <a:r>
              <a:rPr lang="en-US" sz="1400" dirty="0" err="1" smtClean="0">
                <a:solidFill>
                  <a:srgbClr val="2C2C2C"/>
                </a:solidFill>
              </a:rPr>
              <a:t>PoE</a:t>
            </a:r>
            <a:r>
              <a:rPr lang="en-US" sz="1400" dirty="0" smtClean="0">
                <a:solidFill>
                  <a:srgbClr val="2C2C2C"/>
                </a:solidFill>
              </a:rPr>
              <a:t> 802.3af (Class 0 - 12.95W)</a:t>
            </a:r>
            <a:endParaRPr lang="cs-CZ" sz="1400" dirty="0" smtClean="0">
              <a:solidFill>
                <a:srgbClr val="2C2C2C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200" dirty="0" smtClean="0">
              <a:solidFill>
                <a:srgbClr val="2C2C2C"/>
              </a:solidFill>
            </a:endParaRPr>
          </a:p>
        </p:txBody>
      </p:sp>
      <p:pic>
        <p:nvPicPr>
          <p:cNvPr id="30728" name="Obrázek 19" descr="anti_vanda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3783013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helios_ip_solo_front_photo 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6333" y="1268413"/>
            <a:ext cx="2471327" cy="2911057"/>
          </a:xfrm>
          <a:prstGeom prst="rect">
            <a:avLst/>
          </a:prstGeom>
        </p:spPr>
      </p:pic>
      <p:pic>
        <p:nvPicPr>
          <p:cNvPr id="11" name="Obrázek 10" descr="ikony.png"/>
          <p:cNvPicPr>
            <a:picLocks noChangeAspect="1"/>
          </p:cNvPicPr>
          <p:nvPr/>
        </p:nvPicPr>
        <p:blipFill>
          <a:blip r:embed="rId5" cstate="print"/>
          <a:srcRect l="54834"/>
          <a:stretch>
            <a:fillRect/>
          </a:stretch>
        </p:blipFill>
        <p:spPr>
          <a:xfrm>
            <a:off x="8364773" y="3198813"/>
            <a:ext cx="535151" cy="584200"/>
          </a:xfrm>
          <a:prstGeom prst="rect">
            <a:avLst/>
          </a:prstGeom>
        </p:spPr>
      </p:pic>
      <p:pic>
        <p:nvPicPr>
          <p:cNvPr id="8" name="Obrázek 14" descr="ip_54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6933" y="3198813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text 1"/>
          <p:cNvSpPr>
            <a:spLocks noGrp="1"/>
          </p:cNvSpPr>
          <p:nvPr>
            <p:ph type="body" sz="quarter" idx="13"/>
          </p:nvPr>
        </p:nvSpPr>
        <p:spPr bwMode="auto">
          <a:xfrm>
            <a:off x="1733550" y="220663"/>
            <a:ext cx="2400300" cy="22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2N</a:t>
            </a:r>
            <a:r>
              <a:rPr lang="cs-CZ" baseline="30000" dirty="0" smtClean="0"/>
              <a:t>®</a:t>
            </a:r>
            <a:r>
              <a:rPr lang="cs-CZ" dirty="0" smtClean="0"/>
              <a:t> </a:t>
            </a:r>
            <a:r>
              <a:rPr lang="cs-CZ" dirty="0" err="1" smtClean="0"/>
              <a:t>Helios</a:t>
            </a:r>
            <a:r>
              <a:rPr lang="cs-CZ" dirty="0" smtClean="0"/>
              <a:t> IP </a:t>
            </a:r>
            <a:r>
              <a:rPr lang="cs-CZ" dirty="0" err="1" smtClean="0"/>
              <a:t>Solo</a:t>
            </a:r>
            <a:endParaRPr lang="cs-CZ" dirty="0" smtClean="0"/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cap="none" dirty="0" smtClean="0">
                <a:solidFill>
                  <a:srgbClr val="2C2C2C"/>
                </a:solidFill>
              </a:rPr>
              <a:t>VERTICALS</a:t>
            </a:r>
            <a:endParaRPr lang="en-US" cap="none" dirty="0" smtClean="0">
              <a:solidFill>
                <a:srgbClr val="2C2C2C"/>
              </a:solidFill>
            </a:endParaRPr>
          </a:p>
        </p:txBody>
      </p:sp>
      <p:grpSp>
        <p:nvGrpSpPr>
          <p:cNvPr id="27" name="Skupina 26"/>
          <p:cNvGrpSpPr/>
          <p:nvPr/>
        </p:nvGrpSpPr>
        <p:grpSpPr>
          <a:xfrm>
            <a:off x="2207467" y="1482037"/>
            <a:ext cx="4967605" cy="1337575"/>
            <a:chOff x="2320925" y="1482037"/>
            <a:chExt cx="4967605" cy="1337575"/>
          </a:xfrm>
        </p:grpSpPr>
        <p:grpSp>
          <p:nvGrpSpPr>
            <p:cNvPr id="18436" name="Skupina 26"/>
            <p:cNvGrpSpPr>
              <a:grpSpLocks/>
            </p:cNvGrpSpPr>
            <p:nvPr/>
          </p:nvGrpSpPr>
          <p:grpSpPr bwMode="auto">
            <a:xfrm>
              <a:off x="2320925" y="1482037"/>
              <a:ext cx="1028700" cy="1335088"/>
              <a:chOff x="943769" y="1478797"/>
              <a:chExt cx="1028700" cy="1336477"/>
            </a:xfrm>
          </p:grpSpPr>
          <p:sp>
            <p:nvSpPr>
              <p:cNvPr id="28" name="Obdélník 27"/>
              <p:cNvSpPr/>
              <p:nvPr/>
            </p:nvSpPr>
            <p:spPr>
              <a:xfrm>
                <a:off x="943769" y="1478797"/>
                <a:ext cx="1028700" cy="102818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TextovéPole 28"/>
              <p:cNvSpPr txBox="1"/>
              <p:nvPr/>
            </p:nvSpPr>
            <p:spPr bwMode="auto">
              <a:xfrm>
                <a:off x="943769" y="2506979"/>
                <a:ext cx="1028700" cy="308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tx1">
                        <a:lumMod val="50000"/>
                      </a:schemeClr>
                    </a:solidFill>
                    <a:latin typeface="Verdana" pitchFamily="34" charset="0"/>
                    <a:cs typeface="Arial" pitchFamily="34" charset="0"/>
                  </a:rPr>
                  <a:t>Office</a:t>
                </a:r>
                <a:endParaRPr lang="en-US" sz="1400" dirty="0" err="1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437" name="Skupina 27"/>
            <p:cNvGrpSpPr>
              <a:grpSpLocks/>
            </p:cNvGrpSpPr>
            <p:nvPr/>
          </p:nvGrpSpPr>
          <p:grpSpPr bwMode="auto">
            <a:xfrm>
              <a:off x="3935040" y="1482037"/>
              <a:ext cx="1374775" cy="1335088"/>
              <a:chOff x="2320925" y="1478797"/>
              <a:chExt cx="1374775" cy="1336477"/>
            </a:xfrm>
          </p:grpSpPr>
          <p:sp>
            <p:nvSpPr>
              <p:cNvPr id="31" name="Obdélník 30"/>
              <p:cNvSpPr/>
              <p:nvPr/>
            </p:nvSpPr>
            <p:spPr>
              <a:xfrm>
                <a:off x="2500313" y="1478797"/>
                <a:ext cx="1028700" cy="102818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TextovéPole 31"/>
              <p:cNvSpPr txBox="1"/>
              <p:nvPr/>
            </p:nvSpPr>
            <p:spPr bwMode="auto">
              <a:xfrm>
                <a:off x="2320925" y="2506979"/>
                <a:ext cx="1374775" cy="308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cs-CZ" sz="1400" dirty="0" err="1">
                    <a:solidFill>
                      <a:schemeClr val="tx1">
                        <a:lumMod val="50000"/>
                      </a:schemeClr>
                    </a:solidFill>
                    <a:latin typeface="Verdana" pitchFamily="34" charset="0"/>
                    <a:cs typeface="Arial" pitchFamily="34" charset="0"/>
                  </a:rPr>
                  <a:t>Residential</a:t>
                </a:r>
                <a:endParaRPr lang="en-US" sz="1400" dirty="0" err="1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6" name="Skupina 25"/>
            <p:cNvGrpSpPr/>
            <p:nvPr/>
          </p:nvGrpSpPr>
          <p:grpSpPr>
            <a:xfrm>
              <a:off x="5702618" y="1482037"/>
              <a:ext cx="1585912" cy="1337575"/>
              <a:chOff x="3880941" y="1479550"/>
              <a:chExt cx="1585912" cy="1337575"/>
            </a:xfrm>
          </p:grpSpPr>
          <p:sp>
            <p:nvSpPr>
              <p:cNvPr id="47" name="Obdélník 46"/>
              <p:cNvSpPr/>
              <p:nvPr/>
            </p:nvSpPr>
            <p:spPr>
              <a:xfrm>
                <a:off x="4133850" y="1479550"/>
                <a:ext cx="1029600" cy="102960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TextovéPole 47"/>
              <p:cNvSpPr txBox="1"/>
              <p:nvPr/>
            </p:nvSpPr>
            <p:spPr bwMode="auto">
              <a:xfrm>
                <a:off x="3880941" y="2509150"/>
                <a:ext cx="1585912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tx1">
                        <a:lumMod val="50000"/>
                      </a:schemeClr>
                    </a:solidFill>
                    <a:latin typeface="Verdana" pitchFamily="34" charset="0"/>
                    <a:cs typeface="Arial" pitchFamily="34" charset="0"/>
                  </a:rPr>
                  <a:t>OEM</a:t>
                </a:r>
                <a:endParaRPr lang="en-US" sz="1400" dirty="0" err="1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Zástupný symbol pro text 59"/>
          <p:cNvSpPr>
            <a:spLocks noGrp="1"/>
          </p:cNvSpPr>
          <p:nvPr>
            <p:ph type="body" sz="quarter" idx="11"/>
          </p:nvPr>
        </p:nvSpPr>
        <p:spPr>
          <a:xfrm>
            <a:off x="912813" y="1749425"/>
            <a:ext cx="4506912" cy="2554288"/>
          </a:xfrm>
        </p:spPr>
        <p:txBody>
          <a:bodyPr/>
          <a:lstStyle/>
          <a:p>
            <a:pPr lvl="0" defTabSz="533396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kern="0" dirty="0" smtClean="0">
                <a:solidFill>
                  <a:srgbClr val="000000"/>
                </a:solidFill>
              </a:rPr>
              <a:t>Video calls and door control integrated into your smart home system. </a:t>
            </a:r>
            <a:endParaRPr lang="en-US" sz="1800" kern="0" dirty="0">
              <a:solidFill>
                <a:srgbClr val="000000"/>
              </a:solidFill>
            </a:endParaRPr>
          </a:p>
        </p:txBody>
      </p:sp>
      <p:sp>
        <p:nvSpPr>
          <p:cNvPr id="19459" name="Zástupný symbol pro text 60"/>
          <p:cNvSpPr>
            <a:spLocks noGrp="1"/>
          </p:cNvSpPr>
          <p:nvPr>
            <p:ph type="body" sz="quarter" idx="12"/>
          </p:nvPr>
        </p:nvSpPr>
        <p:spPr bwMode="auto">
          <a:xfrm>
            <a:off x="524786" y="1042988"/>
            <a:ext cx="5006257" cy="342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500" dirty="0" smtClean="0"/>
              <a:t>Makes the e</a:t>
            </a:r>
            <a:r>
              <a:rPr lang="cs-CZ" sz="1500" dirty="0" err="1" smtClean="0"/>
              <a:t>ntrance</a:t>
            </a:r>
            <a:r>
              <a:rPr lang="cs-CZ" sz="1500" dirty="0" smtClean="0"/>
              <a:t> part </a:t>
            </a:r>
            <a:r>
              <a:rPr lang="cs-CZ" sz="1500" dirty="0" err="1" smtClean="0"/>
              <a:t>of</a:t>
            </a:r>
            <a:r>
              <a:rPr lang="cs-CZ" sz="1500" dirty="0" smtClean="0"/>
              <a:t> </a:t>
            </a:r>
            <a:r>
              <a:rPr lang="en-US" sz="1500" dirty="0" smtClean="0"/>
              <a:t>any Smart Home </a:t>
            </a:r>
            <a:endParaRPr lang="en-US" sz="1500" dirty="0"/>
          </a:p>
        </p:txBody>
      </p:sp>
      <p:sp>
        <p:nvSpPr>
          <p:cNvPr id="19460" name="Zástupný symbol pro text 61"/>
          <p:cNvSpPr>
            <a:spLocks noGrp="1"/>
          </p:cNvSpPr>
          <p:nvPr>
            <p:ph type="body" sz="quarter" idx="13"/>
          </p:nvPr>
        </p:nvSpPr>
        <p:spPr bwMode="auto">
          <a:xfrm>
            <a:off x="1733550" y="220663"/>
            <a:ext cx="2400300" cy="22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2N</a:t>
            </a:r>
            <a:r>
              <a:rPr lang="cs-CZ" baseline="30000" dirty="0" smtClean="0"/>
              <a:t>®</a:t>
            </a:r>
            <a:r>
              <a:rPr lang="cs-CZ" dirty="0" smtClean="0"/>
              <a:t> </a:t>
            </a:r>
            <a:r>
              <a:rPr lang="cs-CZ" dirty="0" err="1" smtClean="0"/>
              <a:t>Helios</a:t>
            </a:r>
            <a:r>
              <a:rPr lang="cs-CZ" dirty="0" smtClean="0"/>
              <a:t> IP </a:t>
            </a:r>
            <a:r>
              <a:rPr lang="cs-CZ" dirty="0" err="1" smtClean="0"/>
              <a:t>Solo</a:t>
            </a:r>
            <a:endParaRPr lang="cs-CZ" dirty="0" smtClean="0"/>
          </a:p>
        </p:txBody>
      </p:sp>
      <p:pic>
        <p:nvPicPr>
          <p:cNvPr id="6" name="Obrázek 5" descr="zzzz.jpg"/>
          <p:cNvPicPr>
            <a:picLocks noChangeAspect="1"/>
          </p:cNvPicPr>
          <p:nvPr/>
        </p:nvPicPr>
        <p:blipFill>
          <a:blip r:embed="rId2" cstate="print"/>
          <a:srcRect l="14433"/>
          <a:stretch>
            <a:fillRect/>
          </a:stretch>
        </p:blipFill>
        <p:spPr>
          <a:xfrm>
            <a:off x="5709037" y="852156"/>
            <a:ext cx="2782954" cy="33497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sz="quarter" idx="11"/>
          </p:nvPr>
        </p:nvSpPr>
        <p:spPr>
          <a:xfrm>
            <a:off x="4046538" y="1749425"/>
            <a:ext cx="4506912" cy="2554288"/>
          </a:xfrm>
        </p:spPr>
        <p:txBody>
          <a:bodyPr/>
          <a:lstStyle/>
          <a:p>
            <a:pPr lvl="0" defTabSz="533396" fontAlgn="auto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kern="0" dirty="0" smtClean="0">
                <a:solidFill>
                  <a:srgbClr val="000000"/>
                </a:solidFill>
              </a:rPr>
              <a:t>A hidden camera produces sharp images with HD resolution and night-vision so you can see visitors clearly, even in the dark.</a:t>
            </a:r>
          </a:p>
        </p:txBody>
      </p:sp>
      <p:sp>
        <p:nvSpPr>
          <p:cNvPr id="20484" name="Zástupný symbol pro text 11"/>
          <p:cNvSpPr>
            <a:spLocks noGrp="1"/>
          </p:cNvSpPr>
          <p:nvPr>
            <p:ph type="body" sz="quarter" idx="13"/>
          </p:nvPr>
        </p:nvSpPr>
        <p:spPr bwMode="auto">
          <a:xfrm>
            <a:off x="1733550" y="220663"/>
            <a:ext cx="2400300" cy="22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2N</a:t>
            </a:r>
            <a:r>
              <a:rPr lang="cs-CZ" baseline="30000" dirty="0" smtClean="0"/>
              <a:t>®</a:t>
            </a:r>
            <a:r>
              <a:rPr lang="cs-CZ" dirty="0" smtClean="0"/>
              <a:t> </a:t>
            </a:r>
            <a:r>
              <a:rPr lang="cs-CZ" dirty="0" err="1" smtClean="0"/>
              <a:t>Helios</a:t>
            </a:r>
            <a:r>
              <a:rPr lang="cs-CZ" dirty="0" smtClean="0"/>
              <a:t> IP </a:t>
            </a:r>
            <a:r>
              <a:rPr lang="cs-CZ" dirty="0" err="1" smtClean="0"/>
              <a:t>Solo</a:t>
            </a:r>
            <a:endParaRPr lang="cs-CZ" dirty="0" smtClean="0"/>
          </a:p>
        </p:txBody>
      </p:sp>
      <p:sp>
        <p:nvSpPr>
          <p:cNvPr id="7" name="Zástupný symbol pro text 8"/>
          <p:cNvSpPr>
            <a:spLocks noGrp="1"/>
          </p:cNvSpPr>
          <p:nvPr>
            <p:ph type="body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Sharp video </a:t>
            </a:r>
            <a:r>
              <a:rPr lang="cs-CZ" dirty="0" err="1" smtClean="0"/>
              <a:t>day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night</a:t>
            </a:r>
            <a:endParaRPr lang="en-US" dirty="0" smtClean="0"/>
          </a:p>
        </p:txBody>
      </p:sp>
      <p:pic>
        <p:nvPicPr>
          <p:cNvPr id="8" name="Obrázek 7" descr="vvvvvvvvvvvvvvvvvvvvvvvvvvvvvvvvvvvvvv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365" y="1146353"/>
            <a:ext cx="2748528" cy="28308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912813" y="1749425"/>
            <a:ext cx="4506912" cy="2554288"/>
          </a:xfrm>
        </p:spPr>
        <p:txBody>
          <a:bodyPr/>
          <a:lstStyle/>
          <a:p>
            <a:pPr lvl="0" defTabSz="533396" fontAlgn="auto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kern="0" dirty="0" smtClean="0">
                <a:solidFill>
                  <a:srgbClr val="000000"/>
                </a:solidFill>
              </a:rPr>
              <a:t>A luxurious surface of brushed zinc represents any entrance in </a:t>
            </a:r>
            <a:r>
              <a:rPr lang="en-US" sz="1800" kern="0" dirty="0" smtClean="0">
                <a:solidFill>
                  <a:srgbClr val="000000"/>
                </a:solidFill>
              </a:rPr>
              <a:t>style.</a:t>
            </a:r>
            <a:endParaRPr lang="cs-CZ" sz="1800" kern="0" dirty="0" smtClean="0">
              <a:solidFill>
                <a:srgbClr val="000000"/>
              </a:solidFill>
            </a:endParaRPr>
          </a:p>
          <a:p>
            <a:pPr lvl="0" defTabSz="533396" fontAlgn="auto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kern="0" dirty="0" smtClean="0">
                <a:solidFill>
                  <a:srgbClr val="000000"/>
                </a:solidFill>
              </a:rPr>
              <a:t>All </a:t>
            </a:r>
            <a:r>
              <a:rPr lang="en-US" sz="1800" kern="0" dirty="0" smtClean="0">
                <a:solidFill>
                  <a:srgbClr val="000000"/>
                </a:solidFill>
              </a:rPr>
              <a:t>components and materials are industrial high-grade so as to ensure excellent performance under any conditions.</a:t>
            </a:r>
            <a:endParaRPr lang="en-US" sz="1800" kern="0" dirty="0">
              <a:solidFill>
                <a:srgbClr val="000000"/>
              </a:solidFill>
            </a:endParaRPr>
          </a:p>
        </p:txBody>
      </p:sp>
      <p:sp>
        <p:nvSpPr>
          <p:cNvPr id="21507" name="Zástupný symbol pro text 8"/>
          <p:cNvSpPr>
            <a:spLocks noGrp="1"/>
          </p:cNvSpPr>
          <p:nvPr>
            <p:ph type="body" sz="quarter" idx="12"/>
          </p:nvPr>
        </p:nvSpPr>
        <p:spPr bwMode="auto">
          <a:xfrm>
            <a:off x="752475" y="1042988"/>
            <a:ext cx="4457700" cy="342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dirty="0" err="1" smtClean="0"/>
              <a:t>Stylish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</a:t>
            </a:r>
            <a:r>
              <a:rPr lang="cs-CZ" dirty="0" err="1" smtClean="0"/>
              <a:t>urable</a:t>
            </a:r>
            <a:endParaRPr lang="en-US" dirty="0" smtClean="0"/>
          </a:p>
        </p:txBody>
      </p:sp>
      <p:sp>
        <p:nvSpPr>
          <p:cNvPr id="21508" name="Zástupný symbol pro text 9"/>
          <p:cNvSpPr>
            <a:spLocks noGrp="1"/>
          </p:cNvSpPr>
          <p:nvPr>
            <p:ph type="body" sz="quarter" idx="13"/>
          </p:nvPr>
        </p:nvSpPr>
        <p:spPr bwMode="auto">
          <a:xfrm>
            <a:off x="1733550" y="220663"/>
            <a:ext cx="2400300" cy="22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2N</a:t>
            </a:r>
            <a:r>
              <a:rPr lang="cs-CZ" baseline="30000" dirty="0" smtClean="0"/>
              <a:t>®</a:t>
            </a:r>
            <a:r>
              <a:rPr lang="cs-CZ" dirty="0" smtClean="0"/>
              <a:t> </a:t>
            </a:r>
            <a:r>
              <a:rPr lang="cs-CZ" dirty="0" err="1" smtClean="0"/>
              <a:t>Helios</a:t>
            </a:r>
            <a:r>
              <a:rPr lang="cs-CZ" dirty="0" smtClean="0"/>
              <a:t> IP </a:t>
            </a:r>
            <a:r>
              <a:rPr lang="cs-CZ" dirty="0" err="1" smtClean="0"/>
              <a:t>Solo</a:t>
            </a:r>
            <a:endParaRPr lang="cs-CZ" dirty="0" smtClean="0"/>
          </a:p>
        </p:txBody>
      </p:sp>
      <p:pic>
        <p:nvPicPr>
          <p:cNvPr id="5" name="Obrázek 4" descr="P5261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2889" y="838017"/>
            <a:ext cx="2743199" cy="33990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xxxxxxxxx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" y="1025723"/>
            <a:ext cx="2758646" cy="2841225"/>
          </a:xfrm>
          <a:prstGeom prst="rect">
            <a:avLst/>
          </a:prstGeom>
        </p:spPr>
      </p:pic>
      <p:sp>
        <p:nvSpPr>
          <p:cNvPr id="20" name="Zástupný symbol pro text 19"/>
          <p:cNvSpPr>
            <a:spLocks noGrp="1"/>
          </p:cNvSpPr>
          <p:nvPr>
            <p:ph type="body" sz="quarter" idx="11"/>
          </p:nvPr>
        </p:nvSpPr>
        <p:spPr>
          <a:xfrm>
            <a:off x="4046538" y="1749425"/>
            <a:ext cx="4506912" cy="22367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Various integration scenarios with a lot of Home Automation systems thanks to open HTTP API, Automation functionality in Helios IP and </a:t>
            </a:r>
            <a:r>
              <a:rPr lang="en-US" dirty="0" smtClean="0"/>
              <a:t>O</a:t>
            </a:r>
            <a:r>
              <a:rPr lang="cs-CZ" dirty="0" smtClean="0"/>
              <a:t>NVIF</a:t>
            </a:r>
            <a:r>
              <a:rPr lang="en-US" dirty="0" smtClean="0"/>
              <a:t> </a:t>
            </a:r>
            <a:r>
              <a:rPr lang="en-US" dirty="0" smtClean="0"/>
              <a:t>support.</a:t>
            </a:r>
            <a:endParaRPr lang="en-US" dirty="0"/>
          </a:p>
        </p:txBody>
      </p:sp>
      <p:sp>
        <p:nvSpPr>
          <p:cNvPr id="22532" name="Zástupný symbol pro text 21"/>
          <p:cNvSpPr>
            <a:spLocks noGrp="1"/>
          </p:cNvSpPr>
          <p:nvPr>
            <p:ph type="body" sz="quarter" idx="12"/>
          </p:nvPr>
        </p:nvSpPr>
        <p:spPr bwMode="auto">
          <a:xfrm flipH="1">
            <a:off x="3536950" y="1042988"/>
            <a:ext cx="4579938" cy="342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dirty="0" err="1" smtClean="0"/>
              <a:t>Integration</a:t>
            </a:r>
            <a:endParaRPr lang="cs-CZ" dirty="0" smtClean="0"/>
          </a:p>
        </p:txBody>
      </p:sp>
      <p:sp>
        <p:nvSpPr>
          <p:cNvPr id="22533" name="Zástupný symbol pro text 22"/>
          <p:cNvSpPr>
            <a:spLocks noGrp="1"/>
          </p:cNvSpPr>
          <p:nvPr>
            <p:ph type="body" sz="quarter" idx="13"/>
          </p:nvPr>
        </p:nvSpPr>
        <p:spPr bwMode="auto">
          <a:xfrm>
            <a:off x="1733550" y="220663"/>
            <a:ext cx="2400300" cy="22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2N</a:t>
            </a:r>
            <a:r>
              <a:rPr lang="cs-CZ" baseline="30000" dirty="0" smtClean="0"/>
              <a:t>®</a:t>
            </a:r>
            <a:r>
              <a:rPr lang="cs-CZ" dirty="0" smtClean="0"/>
              <a:t> </a:t>
            </a:r>
            <a:r>
              <a:rPr lang="cs-CZ" dirty="0" err="1" smtClean="0"/>
              <a:t>Helios</a:t>
            </a:r>
            <a:r>
              <a:rPr lang="cs-CZ" dirty="0" smtClean="0"/>
              <a:t> IP </a:t>
            </a:r>
            <a:r>
              <a:rPr lang="cs-CZ" dirty="0" err="1" smtClean="0"/>
              <a:t>Solo</a:t>
            </a:r>
            <a:endParaRPr lang="cs-CZ" dirty="0" smtClean="0"/>
          </a:p>
        </p:txBody>
      </p:sp>
      <p:pic>
        <p:nvPicPr>
          <p:cNvPr id="22534" name="Obrázek 19" descr="fea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2911475"/>
            <a:ext cx="11557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text 16"/>
          <p:cNvSpPr>
            <a:spLocks noGrp="1"/>
          </p:cNvSpPr>
          <p:nvPr>
            <p:ph type="body" sz="quarter" idx="13"/>
          </p:nvPr>
        </p:nvSpPr>
        <p:spPr bwMode="auto">
          <a:xfrm>
            <a:off x="1733550" y="220663"/>
            <a:ext cx="2400300" cy="22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2N</a:t>
            </a:r>
            <a:r>
              <a:rPr lang="cs-CZ" baseline="30000" dirty="0" smtClean="0"/>
              <a:t>®</a:t>
            </a:r>
            <a:r>
              <a:rPr lang="cs-CZ" dirty="0" smtClean="0"/>
              <a:t> </a:t>
            </a:r>
            <a:r>
              <a:rPr lang="cs-CZ" dirty="0" err="1" smtClean="0"/>
              <a:t>Helios</a:t>
            </a:r>
            <a:r>
              <a:rPr lang="cs-CZ" dirty="0" smtClean="0"/>
              <a:t> IP </a:t>
            </a:r>
            <a:r>
              <a:rPr lang="cs-CZ" dirty="0" err="1" smtClean="0"/>
              <a:t>Solo</a:t>
            </a:r>
            <a:endParaRPr lang="cs-CZ" dirty="0" smtClean="0"/>
          </a:p>
        </p:txBody>
      </p:sp>
      <p:sp>
        <p:nvSpPr>
          <p:cNvPr id="23555" name="Zástupný symbol pro text 20"/>
          <p:cNvSpPr>
            <a:spLocks noGrp="1"/>
          </p:cNvSpPr>
          <p:nvPr>
            <p:ph type="body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cap="none" dirty="0" smtClean="0">
                <a:solidFill>
                  <a:srgbClr val="2C2C2C"/>
                </a:solidFill>
              </a:rPr>
              <a:t>CONNECTION TOPOLOGY</a:t>
            </a:r>
            <a:endParaRPr lang="en-US" cap="none" dirty="0" smtClean="0">
              <a:solidFill>
                <a:srgbClr val="2C2C2C"/>
              </a:solidFill>
            </a:endParaRPr>
          </a:p>
        </p:txBody>
      </p:sp>
      <p:pic>
        <p:nvPicPr>
          <p:cNvPr id="5" name="Obrázek 4" descr="helios_ip_solo_scheme_basic_connection_en_sour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7167" y="1788412"/>
            <a:ext cx="6689666" cy="20202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/>
          <p:nvPr/>
        </p:nvSpPr>
        <p:spPr>
          <a:xfrm>
            <a:off x="0" y="5040313"/>
            <a:ext cx="9144000" cy="103187"/>
          </a:xfrm>
          <a:prstGeom prst="rect">
            <a:avLst/>
          </a:prstGeom>
          <a:gradFill flip="none" rotWithShape="1">
            <a:gsLst>
              <a:gs pos="0">
                <a:srgbClr val="1B75E3"/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579" name="Obrázek 9" descr="ww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00" y="4699000"/>
            <a:ext cx="9461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Skupina 24"/>
          <p:cNvGrpSpPr/>
          <p:nvPr/>
        </p:nvGrpSpPr>
        <p:grpSpPr>
          <a:xfrm>
            <a:off x="1295358" y="1514475"/>
            <a:ext cx="1874838" cy="2890838"/>
            <a:chOff x="457200" y="1514475"/>
            <a:chExt cx="1874838" cy="2890838"/>
          </a:xfrm>
        </p:grpSpPr>
        <p:sp>
          <p:nvSpPr>
            <p:cNvPr id="21" name="Rectangle 6"/>
            <p:cNvSpPr/>
            <p:nvPr/>
          </p:nvSpPr>
          <p:spPr>
            <a:xfrm>
              <a:off x="457200" y="1514475"/>
              <a:ext cx="1874838" cy="28908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457200">
                <a:defRPr/>
              </a:pP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457200">
                <a:defRPr/>
              </a:pP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457200">
                <a:defRPr/>
              </a:pP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457200">
                <a:defRPr/>
              </a:pP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457200">
                <a:defRPr/>
              </a:pP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457200">
                <a:defRPr/>
              </a:pPr>
              <a:r>
                <a:rPr lang="cs-CZ" sz="1000" b="1" dirty="0" err="1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Cisco</a:t>
              </a: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457200">
                <a:defRPr/>
              </a:pPr>
              <a:r>
                <a:rPr lang="cs-CZ" sz="1000" b="1" dirty="0" err="1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Avaya</a:t>
              </a: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457200">
                <a:defRPr/>
              </a:pPr>
              <a:r>
                <a:rPr lang="cs-CZ" sz="1000" b="1" dirty="0" err="1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Alcatel</a:t>
              </a:r>
              <a:r>
                <a:rPr lang="cs-CZ" sz="1000" b="1" dirty="0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-</a:t>
              </a:r>
              <a:r>
                <a:rPr lang="cs-CZ" sz="1000" b="1" dirty="0" err="1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Lucent</a:t>
              </a: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457200">
                <a:defRPr/>
              </a:pPr>
              <a:r>
                <a:rPr lang="cs-CZ" sz="1000" b="1" dirty="0" err="1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Fritz</a:t>
              </a: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457200">
                <a:defRPr/>
              </a:pPr>
              <a:r>
                <a:rPr lang="cs-CZ" sz="1000" b="1" dirty="0" err="1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Skype</a:t>
              </a: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457200">
                <a:defRPr/>
              </a:pPr>
              <a:r>
                <a:rPr lang="cs-CZ" sz="1000" b="1" dirty="0" err="1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Gigaset</a:t>
              </a: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457200">
                <a:defRPr/>
              </a:pPr>
              <a:r>
                <a:rPr lang="cs-CZ" sz="1000" b="1" dirty="0" err="1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Asterisk</a:t>
              </a: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457200">
                <a:defRPr/>
              </a:pPr>
              <a:r>
                <a:rPr lang="cs-CZ" sz="1000" b="1" dirty="0" err="1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Yealink</a:t>
              </a: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457200">
                <a:defRPr/>
              </a:pPr>
              <a:r>
                <a:rPr lang="cs-CZ" sz="1000" b="1" dirty="0" err="1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Wildix</a:t>
              </a: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" name="Rectangle 43"/>
            <p:cNvSpPr/>
            <p:nvPr/>
          </p:nvSpPr>
          <p:spPr>
            <a:xfrm>
              <a:off x="457200" y="1514475"/>
              <a:ext cx="1874838" cy="1116013"/>
            </a:xfrm>
            <a:prstGeom prst="rect">
              <a:avLst/>
            </a:prstGeom>
            <a:solidFill>
              <a:srgbClr val="E7E2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cs-CZ"/>
            </a:p>
          </p:txBody>
        </p:sp>
        <p:pic>
          <p:nvPicPr>
            <p:cNvPr id="24588" name="Picture 5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6788" y="1635125"/>
              <a:ext cx="849312" cy="61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2" name="Content Placeholder 5"/>
            <p:cNvSpPr txBox="1">
              <a:spLocks/>
            </p:cNvSpPr>
            <p:nvPr/>
          </p:nvSpPr>
          <p:spPr bwMode="auto">
            <a:xfrm>
              <a:off x="457200" y="2274888"/>
              <a:ext cx="187483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>
                <a:buFont typeface="Arial" charset="0"/>
                <a:buNone/>
              </a:pPr>
              <a:r>
                <a:rPr lang="en-US" sz="1100" b="1">
                  <a:solidFill>
                    <a:srgbClr val="000000"/>
                  </a:solidFill>
                  <a:latin typeface="Verdana" pitchFamily="34" charset="0"/>
                </a:rPr>
                <a:t>TELEPHONY</a:t>
              </a:r>
              <a:endParaRPr lang="en-US" altLang="en-US" sz="11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3596985" y="1514475"/>
            <a:ext cx="1874837" cy="2890838"/>
            <a:chOff x="4678363" y="1514475"/>
            <a:chExt cx="1874837" cy="2890838"/>
          </a:xfrm>
        </p:grpSpPr>
        <p:sp>
          <p:nvSpPr>
            <p:cNvPr id="23" name="Rectangle 8"/>
            <p:cNvSpPr/>
            <p:nvPr/>
          </p:nvSpPr>
          <p:spPr>
            <a:xfrm>
              <a:off x="4678363" y="1514475"/>
              <a:ext cx="1874837" cy="28908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457200">
                <a:defRPr/>
              </a:pP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457200">
                <a:defRPr/>
              </a:pP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457200">
                <a:defRPr/>
              </a:pP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457200">
                <a:defRPr/>
              </a:pP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457200">
                <a:defRPr/>
              </a:pP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457200">
                <a:defRPr/>
              </a:pP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457200">
                <a:defRPr/>
              </a:pP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457200">
                <a:defRPr/>
              </a:pPr>
              <a:r>
                <a:rPr lang="cs-CZ" sz="1000" b="1" dirty="0" err="1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Milestone</a:t>
              </a: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457200">
                <a:defRPr/>
              </a:pPr>
              <a:r>
                <a:rPr lang="cs-CZ" sz="1000" b="1" dirty="0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Axis </a:t>
              </a:r>
              <a:r>
                <a:rPr lang="cs-CZ" sz="1000" b="1" dirty="0" err="1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Communications</a:t>
              </a: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457200">
                <a:defRPr/>
              </a:pPr>
              <a:r>
                <a:rPr lang="cs-CZ" sz="1000" b="1" dirty="0" err="1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Genetec</a:t>
              </a: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457200">
                <a:defRPr/>
              </a:pPr>
              <a:r>
                <a:rPr lang="cs-CZ" sz="1000" b="1" dirty="0" err="1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DigiFort</a:t>
              </a: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457200">
                <a:defRPr/>
              </a:pPr>
              <a:r>
                <a:rPr lang="cs-CZ" sz="1000" b="1" dirty="0" err="1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Axxon</a:t>
              </a: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457200">
                <a:defRPr/>
              </a:pPr>
              <a:r>
                <a:rPr lang="cs-CZ" sz="1000" b="1" dirty="0" err="1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Onvif</a:t>
              </a: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457200">
                <a:defRPr/>
              </a:pPr>
              <a:r>
                <a:rPr lang="cs-CZ" sz="1000" b="1" dirty="0" err="1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See</a:t>
              </a:r>
              <a:r>
                <a:rPr lang="cs-CZ" sz="1000" b="1" dirty="0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cs-CZ" sz="1000" b="1" dirty="0" err="1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Tec</a:t>
              </a: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457200">
                <a:defRPr/>
              </a:pPr>
              <a:r>
                <a:rPr lang="cs-CZ" sz="1000" b="1" dirty="0" err="1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Aimetis</a:t>
              </a: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457200">
                <a:defRPr/>
              </a:pPr>
              <a:r>
                <a:rPr lang="cs-CZ" sz="1000" b="1" dirty="0" err="1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Digivod</a:t>
              </a: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457200">
                <a:defRPr/>
              </a:pPr>
              <a:r>
                <a:rPr lang="cs-CZ" sz="1000" b="1" dirty="0" err="1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Netavis</a:t>
              </a: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457200">
                <a:defRPr/>
              </a:pP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8" name="Rectangle 45"/>
            <p:cNvSpPr/>
            <p:nvPr/>
          </p:nvSpPr>
          <p:spPr>
            <a:xfrm>
              <a:off x="4678363" y="1514475"/>
              <a:ext cx="1874837" cy="1116013"/>
            </a:xfrm>
            <a:prstGeom prst="rect">
              <a:avLst/>
            </a:prstGeom>
            <a:solidFill>
              <a:srgbClr val="D1C7A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cs-CZ"/>
            </a:p>
          </p:txBody>
        </p:sp>
        <p:pic>
          <p:nvPicPr>
            <p:cNvPr id="24590" name="Picture 53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05413" y="1633538"/>
              <a:ext cx="804862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Content Placeholder 5"/>
            <p:cNvSpPr txBox="1">
              <a:spLocks/>
            </p:cNvSpPr>
            <p:nvPr/>
          </p:nvSpPr>
          <p:spPr bwMode="auto">
            <a:xfrm>
              <a:off x="4678363" y="2274888"/>
              <a:ext cx="1874837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457200" eaLnBrk="1" hangingPunct="1">
                <a:buFont typeface="Arial" pitchFamily="34" charset="0"/>
                <a:buNone/>
                <a:defRPr/>
              </a:pPr>
              <a:r>
                <a:rPr lang="cs-CZ" altLang="en-US" sz="1000" b="1" dirty="0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VIDEO MANAGEMENT SYSTEMS</a:t>
              </a:r>
              <a:endParaRPr lang="en-US" altLang="en-US" sz="1000" b="1" dirty="0" smtClean="0">
                <a:solidFill>
                  <a:schemeClr val="tx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5961201" y="1514475"/>
            <a:ext cx="1874837" cy="2890838"/>
            <a:chOff x="6796088" y="1514475"/>
            <a:chExt cx="1874837" cy="2890838"/>
          </a:xfrm>
        </p:grpSpPr>
        <p:sp>
          <p:nvSpPr>
            <p:cNvPr id="24" name="Rectangle 9"/>
            <p:cNvSpPr/>
            <p:nvPr/>
          </p:nvSpPr>
          <p:spPr>
            <a:xfrm>
              <a:off x="6797675" y="1514475"/>
              <a:ext cx="1873250" cy="28908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cs-CZ" sz="1000" b="1" dirty="0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Control4</a:t>
              </a:r>
            </a:p>
            <a:p>
              <a:pPr algn="ctr" defTabSz="457200">
                <a:defRPr/>
              </a:pPr>
              <a:r>
                <a:rPr lang="cs-CZ" sz="1000" b="1" dirty="0" err="1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Savant</a:t>
              </a: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457200">
                <a:defRPr/>
              </a:pPr>
              <a:r>
                <a:rPr lang="cs-CZ" sz="1000" b="1" dirty="0" err="1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Fibaro</a:t>
              </a:r>
              <a:endParaRPr lang="cs-CZ" sz="1000" b="1" dirty="0">
                <a:solidFill>
                  <a:srgbClr val="00559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9" name="Rectangle 46"/>
            <p:cNvSpPr/>
            <p:nvPr/>
          </p:nvSpPr>
          <p:spPr>
            <a:xfrm>
              <a:off x="6796088" y="1514475"/>
              <a:ext cx="1874837" cy="1116013"/>
            </a:xfrm>
            <a:prstGeom prst="rect">
              <a:avLst/>
            </a:prstGeom>
            <a:solidFill>
              <a:srgbClr val="BEB08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cs-CZ"/>
            </a:p>
          </p:txBody>
        </p:sp>
        <p:pic>
          <p:nvPicPr>
            <p:cNvPr id="24591" name="Picture 54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07263" y="1627188"/>
              <a:ext cx="847725" cy="61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Content Placeholder 5"/>
            <p:cNvSpPr txBox="1">
              <a:spLocks/>
            </p:cNvSpPr>
            <p:nvPr/>
          </p:nvSpPr>
          <p:spPr bwMode="auto">
            <a:xfrm>
              <a:off x="6797675" y="2274888"/>
              <a:ext cx="18732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457200" eaLnBrk="1" hangingPunct="1">
                <a:buFont typeface="Arial" pitchFamily="34" charset="0"/>
                <a:buNone/>
                <a:defRPr/>
              </a:pPr>
              <a:r>
                <a:rPr lang="cs-CZ" altLang="en-US" sz="1100" b="1" dirty="0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HOME AUTOMATION</a:t>
              </a:r>
              <a:endParaRPr lang="en-US" altLang="en-US" sz="1100" b="1" dirty="0" smtClean="0">
                <a:solidFill>
                  <a:schemeClr val="tx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4596" name="Zástupný symbol pro text 60"/>
          <p:cNvSpPr>
            <a:spLocks noGrp="1"/>
          </p:cNvSpPr>
          <p:nvPr>
            <p:ph type="body" sz="quarter" idx="13"/>
          </p:nvPr>
        </p:nvSpPr>
        <p:spPr bwMode="auto">
          <a:xfrm>
            <a:off x="1733550" y="220663"/>
            <a:ext cx="2400300" cy="22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2N</a:t>
            </a:r>
            <a:r>
              <a:rPr lang="cs-CZ" baseline="30000" dirty="0" smtClean="0"/>
              <a:t>®</a:t>
            </a:r>
            <a:r>
              <a:rPr lang="cs-CZ" dirty="0" smtClean="0"/>
              <a:t> </a:t>
            </a:r>
            <a:r>
              <a:rPr lang="cs-CZ" dirty="0" err="1" smtClean="0"/>
              <a:t>Helios</a:t>
            </a:r>
            <a:r>
              <a:rPr lang="cs-CZ" dirty="0" smtClean="0"/>
              <a:t> IP </a:t>
            </a:r>
            <a:r>
              <a:rPr lang="cs-CZ" dirty="0" err="1" smtClean="0"/>
              <a:t>Solo</a:t>
            </a:r>
            <a:endParaRPr lang="cs-CZ" dirty="0" smtClean="0"/>
          </a:p>
        </p:txBody>
      </p:sp>
      <p:sp>
        <p:nvSpPr>
          <p:cNvPr id="24597" name="Zástupný symbol pro text 61"/>
          <p:cNvSpPr>
            <a:spLocks noGrp="1"/>
          </p:cNvSpPr>
          <p:nvPr>
            <p:ph type="body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cap="none" smtClean="0">
                <a:solidFill>
                  <a:srgbClr val="2C2C2C"/>
                </a:solidFill>
              </a:rPr>
              <a:t>INTEGRATION WITH 3</a:t>
            </a:r>
            <a:r>
              <a:rPr lang="cs-CZ" cap="none" baseline="30000" smtClean="0">
                <a:solidFill>
                  <a:srgbClr val="2C2C2C"/>
                </a:solidFill>
              </a:rPr>
              <a:t>RD</a:t>
            </a:r>
            <a:r>
              <a:rPr lang="cs-CZ" cap="none" smtClean="0">
                <a:solidFill>
                  <a:srgbClr val="2C2C2C"/>
                </a:solidFill>
              </a:rPr>
              <a:t> PARTY PRODUCTS</a:t>
            </a:r>
            <a:endParaRPr lang="en-US" cap="none" smtClean="0">
              <a:solidFill>
                <a:srgbClr val="2C2C2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Skupina 10"/>
          <p:cNvGrpSpPr>
            <a:grpSpLocks/>
          </p:cNvGrpSpPr>
          <p:nvPr/>
        </p:nvGrpSpPr>
        <p:grpSpPr bwMode="auto">
          <a:xfrm>
            <a:off x="3162230" y="1825625"/>
            <a:ext cx="2968625" cy="1579563"/>
            <a:chOff x="576264" y="1616075"/>
            <a:chExt cx="2969231" cy="1579563"/>
          </a:xfrm>
        </p:grpSpPr>
        <p:sp>
          <p:nvSpPr>
            <p:cNvPr id="13" name="Obdélník 12"/>
            <p:cNvSpPr/>
            <p:nvPr/>
          </p:nvSpPr>
          <p:spPr>
            <a:xfrm>
              <a:off x="576264" y="1616075"/>
              <a:ext cx="1370293" cy="1579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2175203" y="1616075"/>
              <a:ext cx="1370292" cy="1579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3796" name="Zástupný symbol pro text 13"/>
          <p:cNvSpPr txBox="1">
            <a:spLocks/>
          </p:cNvSpPr>
          <p:nvPr/>
        </p:nvSpPr>
        <p:spPr bwMode="auto">
          <a:xfrm>
            <a:off x="3096866" y="3548063"/>
            <a:ext cx="1435376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ctr" eaLnBrk="0" hangingPunct="0">
              <a:defRPr/>
            </a:pPr>
            <a:r>
              <a:rPr lang="cs-CZ" sz="1400" dirty="0" err="1" smtClean="0">
                <a:solidFill>
                  <a:schemeClr val="tx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Backplate</a:t>
            </a:r>
            <a:endParaRPr lang="cs-CZ" sz="1400" dirty="0">
              <a:solidFill>
                <a:schemeClr val="tx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342900" algn="ctr" eaLnBrk="0" hangingPunct="0">
              <a:defRPr/>
            </a:pPr>
            <a:r>
              <a:rPr lang="cs-CZ" sz="1200" dirty="0" smtClean="0">
                <a:solidFill>
                  <a:schemeClr val="tx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9155068</a:t>
            </a:r>
            <a:endParaRPr lang="cs-CZ" sz="1200" dirty="0">
              <a:solidFill>
                <a:schemeClr val="tx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797" name="Zástupný symbol pro text 13"/>
          <p:cNvSpPr txBox="1">
            <a:spLocks/>
          </p:cNvSpPr>
          <p:nvPr/>
        </p:nvSpPr>
        <p:spPr bwMode="auto">
          <a:xfrm>
            <a:off x="4580731" y="3548063"/>
            <a:ext cx="1891631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ctr" eaLnBrk="0" hangingPunct="0">
              <a:defRPr/>
            </a:pPr>
            <a:r>
              <a:rPr lang="cs-CZ" sz="1400" dirty="0" smtClean="0">
                <a:solidFill>
                  <a:srgbClr val="2C2C2C"/>
                </a:solidFill>
                <a:latin typeface="Verdana" pitchFamily="34" charset="0"/>
                <a:cs typeface="Arial" pitchFamily="34" charset="0"/>
              </a:rPr>
              <a:t>Box </a:t>
            </a:r>
            <a:r>
              <a:rPr lang="cs-CZ" sz="1400" dirty="0" err="1" smtClean="0">
                <a:solidFill>
                  <a:srgbClr val="2C2C2C"/>
                </a:solidFill>
                <a:latin typeface="Verdana" pitchFamily="34" charset="0"/>
                <a:cs typeface="Arial" pitchFamily="34" charset="0"/>
              </a:rPr>
              <a:t>for</a:t>
            </a:r>
            <a:r>
              <a:rPr lang="cs-CZ" sz="1400" dirty="0" smtClean="0">
                <a:solidFill>
                  <a:srgbClr val="2C2C2C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solidFill>
                  <a:srgbClr val="2C2C2C"/>
                </a:solidFill>
                <a:latin typeface="Verdana" pitchFamily="34" charset="0"/>
                <a:cs typeface="Arial" pitchFamily="34" charset="0"/>
              </a:rPr>
              <a:t>Installation</a:t>
            </a:r>
            <a:r>
              <a:rPr lang="cs-CZ" sz="1400" dirty="0" smtClean="0">
                <a:solidFill>
                  <a:srgbClr val="2C2C2C"/>
                </a:solidFill>
                <a:latin typeface="Verdana" pitchFamily="34" charset="0"/>
                <a:cs typeface="Arial" pitchFamily="34" charset="0"/>
              </a:rPr>
              <a:t> in </a:t>
            </a:r>
            <a:r>
              <a:rPr lang="cs-CZ" sz="1400" dirty="0" err="1" smtClean="0">
                <a:solidFill>
                  <a:srgbClr val="2C2C2C"/>
                </a:solidFill>
                <a:latin typeface="Verdana" pitchFamily="34" charset="0"/>
                <a:cs typeface="Arial" pitchFamily="34" charset="0"/>
              </a:rPr>
              <a:t>the</a:t>
            </a:r>
            <a:r>
              <a:rPr lang="cs-CZ" sz="1400" dirty="0" smtClean="0">
                <a:solidFill>
                  <a:srgbClr val="2C2C2C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solidFill>
                  <a:srgbClr val="2C2C2C"/>
                </a:solidFill>
                <a:latin typeface="Verdana" pitchFamily="34" charset="0"/>
                <a:cs typeface="Arial" pitchFamily="34" charset="0"/>
              </a:rPr>
              <a:t>Wall</a:t>
            </a:r>
            <a:endParaRPr lang="cs-CZ" sz="1400" dirty="0">
              <a:solidFill>
                <a:srgbClr val="2C2C2C"/>
              </a:solidFill>
              <a:latin typeface="Verdana" pitchFamily="34" charset="0"/>
              <a:cs typeface="Arial" pitchFamily="34" charset="0"/>
            </a:endParaRPr>
          </a:p>
          <a:p>
            <a:pPr indent="-342900" algn="ctr" eaLnBrk="0" hangingPunct="0">
              <a:defRPr/>
            </a:pPr>
            <a:r>
              <a:rPr lang="cs-CZ" sz="1200" dirty="0" smtClean="0">
                <a:solidFill>
                  <a:schemeClr val="tx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9155017 </a:t>
            </a:r>
            <a:endParaRPr lang="cs-CZ" sz="1200" dirty="0">
              <a:solidFill>
                <a:schemeClr val="tx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678" name="Zástupný symbol pro text 37"/>
          <p:cNvSpPr>
            <a:spLocks noGrp="1"/>
          </p:cNvSpPr>
          <p:nvPr>
            <p:ph type="body" sz="quarter" idx="13"/>
          </p:nvPr>
        </p:nvSpPr>
        <p:spPr bwMode="auto">
          <a:xfrm>
            <a:off x="1733550" y="220663"/>
            <a:ext cx="2400300" cy="22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2N</a:t>
            </a:r>
            <a:r>
              <a:rPr lang="cs-CZ" baseline="30000" dirty="0" smtClean="0"/>
              <a:t>®</a:t>
            </a:r>
            <a:r>
              <a:rPr lang="cs-CZ" dirty="0" smtClean="0"/>
              <a:t> </a:t>
            </a:r>
            <a:r>
              <a:rPr lang="cs-CZ" dirty="0" err="1" smtClean="0"/>
              <a:t>Helios</a:t>
            </a:r>
            <a:r>
              <a:rPr lang="cs-CZ" dirty="0" smtClean="0"/>
              <a:t> IP </a:t>
            </a:r>
            <a:r>
              <a:rPr lang="cs-CZ" dirty="0" err="1" smtClean="0"/>
              <a:t>Solo</a:t>
            </a:r>
            <a:endParaRPr lang="cs-CZ" dirty="0" smtClean="0"/>
          </a:p>
        </p:txBody>
      </p:sp>
      <p:sp>
        <p:nvSpPr>
          <p:cNvPr id="28679" name="Zástupný symbol pro text 38"/>
          <p:cNvSpPr>
            <a:spLocks noGrp="1"/>
          </p:cNvSpPr>
          <p:nvPr>
            <p:ph type="body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cap="none" dirty="0" err="1" smtClean="0">
                <a:solidFill>
                  <a:srgbClr val="2C2C2C"/>
                </a:solidFill>
              </a:rPr>
              <a:t>Accessories</a:t>
            </a:r>
            <a:endParaRPr lang="en-US" cap="none" dirty="0" smtClean="0">
              <a:solidFill>
                <a:srgbClr val="2C2C2C"/>
              </a:solidFill>
            </a:endParaRPr>
          </a:p>
        </p:txBody>
      </p:sp>
      <p:pic>
        <p:nvPicPr>
          <p:cNvPr id="17" name="Obrázek 16" descr="9155014_flush_box_1m_213x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5801" y="1936733"/>
            <a:ext cx="1424809" cy="1337849"/>
          </a:xfrm>
          <a:prstGeom prst="rect">
            <a:avLst/>
          </a:prstGeom>
        </p:spPr>
      </p:pic>
      <p:pic>
        <p:nvPicPr>
          <p:cNvPr id="1027" name="Picture 3" descr="C:\Users\Holkova\Desktop\fotky a obrázky\solo_des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2421" y="1896977"/>
            <a:ext cx="1226549" cy="14684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N_company_presentation_16_9">
  <a:themeElements>
    <a:clrScheme name="2n">
      <a:dk1>
        <a:srgbClr val="575757"/>
      </a:dk1>
      <a:lt1>
        <a:sysClr val="window" lastClr="FFFFFF"/>
      </a:lt1>
      <a:dk2>
        <a:srgbClr val="004E97"/>
      </a:dk2>
      <a:lt2>
        <a:srgbClr val="9D9D9D"/>
      </a:lt2>
      <a:accent1>
        <a:srgbClr val="0095DB"/>
      </a:accent1>
      <a:accent2>
        <a:srgbClr val="00A75D"/>
      </a:accent2>
      <a:accent3>
        <a:srgbClr val="E1B83D"/>
      </a:accent3>
      <a:accent4>
        <a:srgbClr val="6859A3"/>
      </a:accent4>
      <a:accent5>
        <a:srgbClr val="DD663B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sz="2000" dirty="0" err="1">
            <a:solidFill>
              <a:schemeClr val="tx1">
                <a:lumMod val="50000"/>
              </a:schemeClr>
            </a:solidFill>
            <a:latin typeface="Verdana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SP">
  <a:themeElements>
    <a:clrScheme name="2n">
      <a:dk1>
        <a:srgbClr val="575757"/>
      </a:dk1>
      <a:lt1>
        <a:sysClr val="window" lastClr="FFFFFF"/>
      </a:lt1>
      <a:dk2>
        <a:srgbClr val="004E97"/>
      </a:dk2>
      <a:lt2>
        <a:srgbClr val="9D9D9D"/>
      </a:lt2>
      <a:accent1>
        <a:srgbClr val="0095DB"/>
      </a:accent1>
      <a:accent2>
        <a:srgbClr val="00A75D"/>
      </a:accent2>
      <a:accent3>
        <a:srgbClr val="E1B83D"/>
      </a:accent3>
      <a:accent4>
        <a:srgbClr val="6859A3"/>
      </a:accent4>
      <a:accent5>
        <a:srgbClr val="DD663B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sz="2000" dirty="0" err="1">
            <a:solidFill>
              <a:schemeClr val="tx1">
                <a:lumMod val="50000"/>
              </a:schemeClr>
            </a:solidFill>
            <a:latin typeface="Verdana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USP">
  <a:themeElements>
    <a:clrScheme name="2n">
      <a:dk1>
        <a:srgbClr val="575757"/>
      </a:dk1>
      <a:lt1>
        <a:sysClr val="window" lastClr="FFFFFF"/>
      </a:lt1>
      <a:dk2>
        <a:srgbClr val="004E97"/>
      </a:dk2>
      <a:lt2>
        <a:srgbClr val="9D9D9D"/>
      </a:lt2>
      <a:accent1>
        <a:srgbClr val="0095DB"/>
      </a:accent1>
      <a:accent2>
        <a:srgbClr val="00A75D"/>
      </a:accent2>
      <a:accent3>
        <a:srgbClr val="E1B83D"/>
      </a:accent3>
      <a:accent4>
        <a:srgbClr val="6859A3"/>
      </a:accent4>
      <a:accent5>
        <a:srgbClr val="DD663B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sz="2000" dirty="0" err="1">
            <a:solidFill>
              <a:schemeClr val="tx1">
                <a:lumMod val="50000"/>
              </a:schemeClr>
            </a:solidFill>
            <a:latin typeface="Verdana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2N_company_presentation_16_9">
  <a:themeElements>
    <a:clrScheme name="2n">
      <a:dk1>
        <a:srgbClr val="575757"/>
      </a:dk1>
      <a:lt1>
        <a:sysClr val="window" lastClr="FFFFFF"/>
      </a:lt1>
      <a:dk2>
        <a:srgbClr val="004E97"/>
      </a:dk2>
      <a:lt2>
        <a:srgbClr val="9D9D9D"/>
      </a:lt2>
      <a:accent1>
        <a:srgbClr val="0095DB"/>
      </a:accent1>
      <a:accent2>
        <a:srgbClr val="00A75D"/>
      </a:accent2>
      <a:accent3>
        <a:srgbClr val="E1B83D"/>
      </a:accent3>
      <a:accent4>
        <a:srgbClr val="6859A3"/>
      </a:accent4>
      <a:accent5>
        <a:srgbClr val="DD663B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sz="2000" dirty="0" err="1">
            <a:solidFill>
              <a:schemeClr val="tx1">
                <a:lumMod val="50000"/>
              </a:schemeClr>
            </a:solidFill>
            <a:latin typeface="Verdana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2N_company_presentation_16_9</Template>
  <TotalTime>3989</TotalTime>
  <Words>323</Words>
  <Application>Microsoft Office PowerPoint</Application>
  <PresentationFormat>Předvádění na obrazovce (16:9)</PresentationFormat>
  <Paragraphs>82</Paragraphs>
  <Slides>10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Verdana</vt:lpstr>
      <vt:lpstr>Calibri</vt:lpstr>
      <vt:lpstr>2N_company_presentation_16_9</vt:lpstr>
      <vt:lpstr>USP</vt:lpstr>
      <vt:lpstr>1_USP</vt:lpstr>
      <vt:lpstr>1_2N_company_presentation_16_9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Company>2N TELEKOMUNIKACE a.s.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Belanová Stanislava</dc:creator>
  <cp:lastModifiedBy>Holková Lenka</cp:lastModifiedBy>
  <cp:revision>402</cp:revision>
  <cp:lastPrinted>2016-04-12T17:38:22Z</cp:lastPrinted>
  <dcterms:created xsi:type="dcterms:W3CDTF">2016-08-17T10:38:40Z</dcterms:created>
  <dcterms:modified xsi:type="dcterms:W3CDTF">2017-06-19T13:44:25Z</dcterms:modified>
</cp:coreProperties>
</file>